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Override PartName="/ppt/tags/tag216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gs/tag189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Default Extension="emf" ContentType="image/x-emf"/>
  <Override PartName="/ppt/tags/tag68.xml" ContentType="application/vnd.openxmlformats-officedocument.presentationml.tags+xml"/>
  <Override PartName="/ppt/tags/tag224.xml" ContentType="application/vnd.openxmlformats-officedocument.presentationml.tags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tags/tag57.xml" ContentType="application/vnd.openxmlformats-officedocument.presentationml.tags+xml"/>
  <Override PartName="/ppt/tags/tag213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64.xml" ContentType="application/vnd.openxmlformats-officedocument.presentationml.tags+xml"/>
  <Override PartName="/ppt/tags/tag106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31.xml" ContentType="application/vnd.openxmlformats-officedocument.presentationml.tags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20.xml" ContentType="application/vnd.openxmlformats-officedocument.presentationml.tags+xml"/>
  <Override PartName="/ppt/tags/tag207.xml" ContentType="application/vnd.openxmlformats-officedocument.presentationml.tags+xml"/>
  <Override PartName="/ppt/tags/tag218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slideLayouts/slideLayout26.xml" ContentType="application/vnd.openxmlformats-officedocument.presentationml.slideLayout+xml"/>
  <Override PartName="/ppt/tags/tag87.xml" ContentType="application/vnd.openxmlformats-officedocument.presentationml.tags+xml"/>
  <Override PartName="/ppt/tags/tag29.xml" ContentType="application/vnd.openxmlformats-officedocument.presentationml.tags+xml"/>
  <Override PartName="/ppt/tags/tag76.xml" ContentType="application/vnd.openxmlformats-officedocument.presentationml.tags+xml"/>
  <Override PartName="/ppt/slides/slide30.xml" ContentType="application/vnd.openxmlformats-officedocument.presentationml.slide+xml"/>
  <Override PartName="/ppt/tags/tag18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210.xml" ContentType="application/vnd.openxmlformats-officedocument.presentationml.tags+xml"/>
  <Override PartName="/ppt/tags/tag221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194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tags/tag219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208.xml" ContentType="application/vnd.openxmlformats-officedocument.presentationml.tags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tags/tag215.xml" ContentType="application/vnd.openxmlformats-officedocument.presentationml.tags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tags/tag222.xml" ContentType="application/vnd.openxmlformats-officedocument.presentationml.tags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slides/slide29.xml" ContentType="application/vnd.openxmlformats-officedocument.presentationml.slide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slides/slide32.xml" ContentType="application/vnd.openxmlformats-officedocument.presentationml.slide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223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Default Extension="bin" ContentType="application/vnd.openxmlformats-officedocument.oleObject"/>
  <Override PartName="/ppt/tags/tag141.xml" ContentType="application/vnd.openxmlformats-officedocument.presentationml.tag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tags/tag130.xml" ContentType="application/vnd.openxmlformats-officedocument.presentationml.tags+xml"/>
  <Override PartName="/ppt/tags/tag217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tags/tag168.xml" ContentType="application/vnd.openxmlformats-officedocument.presentationml.tags+xml"/>
  <Override PartName="/ppt/tags/tag220.xml" ContentType="application/vnd.openxmlformats-officedocument.presentationml.tags+xml"/>
  <Default Extension="vml" ContentType="application/vnd.openxmlformats-officedocument.vmlDrawing"/>
  <Override PartName="/ppt/tags/tag53.xml" ContentType="application/vnd.openxmlformats-officedocument.presentationml.tags+xml"/>
  <Override PartName="/ppt/tags/tag157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ags/tag124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ags/tag10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47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tags/tag21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36.xml" ContentType="application/vnd.openxmlformats-officedocument.presentationml.tags+xml"/>
  <Override PartName="/ppt/tags/tag83.xml" ContentType="application/vnd.openxmlformats-officedocument.presentationml.tags+xml"/>
  <Override PartName="/ppt/tags/tag18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615" r:id="rId1"/>
    <p:sldMasterId id="2147485627" r:id="rId2"/>
    <p:sldMasterId id="2147485640" r:id="rId3"/>
  </p:sldMasterIdLst>
  <p:notesMasterIdLst>
    <p:notesMasterId r:id="rId36"/>
  </p:notesMasterIdLst>
  <p:handoutMasterIdLst>
    <p:handoutMasterId r:id="rId37"/>
  </p:handoutMasterIdLst>
  <p:sldIdLst>
    <p:sldId id="828" r:id="rId4"/>
    <p:sldId id="1242" r:id="rId5"/>
    <p:sldId id="1292" r:id="rId6"/>
    <p:sldId id="1211" r:id="rId7"/>
    <p:sldId id="1222" r:id="rId8"/>
    <p:sldId id="1293" r:id="rId9"/>
    <p:sldId id="1254" r:id="rId10"/>
    <p:sldId id="1253" r:id="rId11"/>
    <p:sldId id="1294" r:id="rId12"/>
    <p:sldId id="1286" r:id="rId13"/>
    <p:sldId id="1276" r:id="rId14"/>
    <p:sldId id="1284" r:id="rId15"/>
    <p:sldId id="1295" r:id="rId16"/>
    <p:sldId id="1285" r:id="rId17"/>
    <p:sldId id="1277" r:id="rId18"/>
    <p:sldId id="1296" r:id="rId19"/>
    <p:sldId id="1271" r:id="rId20"/>
    <p:sldId id="1278" r:id="rId21"/>
    <p:sldId id="1297" r:id="rId22"/>
    <p:sldId id="1272" r:id="rId23"/>
    <p:sldId id="1279" r:id="rId24"/>
    <p:sldId id="1298" r:id="rId25"/>
    <p:sldId id="1273" r:id="rId26"/>
    <p:sldId id="1287" r:id="rId27"/>
    <p:sldId id="1299" r:id="rId28"/>
    <p:sldId id="1288" r:id="rId29"/>
    <p:sldId id="1289" r:id="rId30"/>
    <p:sldId id="1300" r:id="rId31"/>
    <p:sldId id="1290" r:id="rId32"/>
    <p:sldId id="1291" r:id="rId33"/>
    <p:sldId id="1301" r:id="rId34"/>
    <p:sldId id="1302" r:id="rId35"/>
  </p:sldIdLst>
  <p:sldSz cx="9144000" cy="6858000" type="screen4x3"/>
  <p:notesSz cx="6797675" cy="987425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tiria Zafiropoulou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D6E"/>
    <a:srgbClr val="7030A0"/>
    <a:srgbClr val="4A76B6"/>
    <a:srgbClr val="F9F9F9"/>
    <a:srgbClr val="8E99D2"/>
    <a:srgbClr val="FF3300"/>
    <a:srgbClr val="0046AD"/>
    <a:srgbClr val="618FF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Φωτεινό στυλ 1 - Έμφαση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99771" autoAdjust="0"/>
  </p:normalViewPr>
  <p:slideViewPr>
    <p:cSldViewPr>
      <p:cViewPr>
        <p:scale>
          <a:sx n="90" d="100"/>
          <a:sy n="90" d="100"/>
        </p:scale>
        <p:origin x="-762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8"/>
    </p:cViewPr>
  </p:sorterViewPr>
  <p:notesViewPr>
    <p:cSldViewPr>
      <p:cViewPr varScale="1">
        <p:scale>
          <a:sx n="49" d="100"/>
          <a:sy n="49" d="100"/>
        </p:scale>
        <p:origin x="-2970" y="-96"/>
      </p:cViewPr>
      <p:guideLst>
        <p:guide orient="horz" pos="3110"/>
        <p:guide pos="2141"/>
      </p:guideLst>
    </p:cSldViewPr>
  </p:notesViewPr>
  <p:gridSpacing cx="110605888" cy="1106058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F712919-E112-42B1-9B84-277EDC4B68ED}" type="datetimeFigureOut">
              <a:rPr lang="el-GR"/>
              <a:pPr>
                <a:defRPr/>
              </a:pPr>
              <a:t>7,81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A980846-A1E5-4F4F-8E07-27FB1D49F83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45E3B57-6D91-4113-A3A6-9AF7AC7FAAEA}" type="datetimeFigureOut">
              <a:rPr lang="el-GR"/>
              <a:pPr>
                <a:defRPr/>
              </a:pPr>
              <a:t>7,81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4F553AA-9DAD-4E38-9875-8C5D35A595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78950"/>
            <a:ext cx="2944813" cy="493713"/>
          </a:xfrm>
          <a:ln>
            <a:miter lim="800000"/>
            <a:headEnd/>
            <a:tailEnd/>
          </a:ln>
        </p:spPr>
        <p:txBody>
          <a:bodyPr wrap="square" lIns="91904" tIns="45952" rIns="91904" bIns="45952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1BE76C5-48FC-491E-8E52-C7123B49A310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e-DE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itle Placeholder"/>
          <p:cNvSpPr>
            <a:spLocks noGrp="1" noChangeArrowheads="1"/>
          </p:cNvSpPr>
          <p:nvPr>
            <p:ph type="ctrTitle" sz="quarter"/>
          </p:nvPr>
        </p:nvSpPr>
        <p:spPr>
          <a:xfrm>
            <a:off x="360369" y="1428736"/>
            <a:ext cx="8423275" cy="4337050"/>
          </a:xfrm>
        </p:spPr>
        <p:txBody>
          <a:bodyPr/>
          <a:lstStyle>
            <a:lvl1pPr>
              <a:defRPr sz="4000">
                <a:solidFill>
                  <a:srgbClr val="0046AD"/>
                </a:solidFill>
                <a:latin typeface="Georgia" pitchFamily="18" charset="0"/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7" name="2 - Υπότιτλος"/>
          <p:cNvSpPr>
            <a:spLocks noGrp="1"/>
          </p:cNvSpPr>
          <p:nvPr>
            <p:ph type="subTitle" idx="1"/>
          </p:nvPr>
        </p:nvSpPr>
        <p:spPr bwMode="auto">
          <a:xfrm>
            <a:off x="357158" y="5072074"/>
            <a:ext cx="342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400">
                <a:solidFill>
                  <a:srgbClr val="747678"/>
                </a:solidFill>
                <a:latin typeface="Arial Narrow" pitchFamily="34" charset="0"/>
              </a:defRPr>
            </a:lvl1pPr>
          </a:lstStyle>
          <a:p>
            <a:pPr lvl="0"/>
            <a:endParaRPr lang="el-GR" noProof="0" dirty="0" smtClean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23" y="360366"/>
            <a:ext cx="2105025" cy="613727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360366"/>
            <a:ext cx="6165850" cy="613727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020" y="2130440"/>
            <a:ext cx="77719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040" y="3886200"/>
            <a:ext cx="63999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67" y="4406915"/>
            <a:ext cx="777196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67" y="2906713"/>
            <a:ext cx="77719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3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059" y="1681163"/>
            <a:ext cx="4076541" cy="420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6315" y="1681163"/>
            <a:ext cx="4076542" cy="420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54" y="274638"/>
            <a:ext cx="82293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47" y="1535113"/>
            <a:ext cx="40398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47" y="2174875"/>
            <a:ext cx="40398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97" y="1535113"/>
            <a:ext cx="40413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97" y="2174875"/>
            <a:ext cx="40413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4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3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3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50" y="273050"/>
            <a:ext cx="300793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19" y="273065"/>
            <a:ext cx="511143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50" y="1435103"/>
            <a:ext cx="300793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48" y="4800600"/>
            <a:ext cx="548522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48" y="612775"/>
            <a:ext cx="548522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48" y="5367338"/>
            <a:ext cx="548522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 userDrawn="1"/>
        </p:nvSpPr>
        <p:spPr>
          <a:xfrm>
            <a:off x="0" y="0"/>
            <a:ext cx="9144000" cy="1052513"/>
          </a:xfrm>
          <a:prstGeom prst="rect">
            <a:avLst/>
          </a:prstGeom>
          <a:solidFill>
            <a:srgbClr val="004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7890" y="90503"/>
            <a:ext cx="220611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564" y="90503"/>
            <a:ext cx="6477611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56" y="90492"/>
            <a:ext cx="8824444" cy="7572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49059" y="1681163"/>
            <a:ext cx="4076541" cy="4202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66315" y="1681163"/>
            <a:ext cx="4076542" cy="202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66315" y="3857625"/>
            <a:ext cx="4076542" cy="2025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020" y="2130446"/>
            <a:ext cx="77719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040" y="3886200"/>
            <a:ext cx="63999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410075" y="6519863"/>
            <a:ext cx="323850" cy="228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0488" tIns="44450" rIns="90488" bIns="44450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defRPr/>
            </a:pPr>
            <a:fld id="{976E90A0-970A-4129-9FF1-2C00F29CEBB6}" type="slidenum">
              <a:rPr lang="en-US" altLang="el-GR" sz="9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altLang="el-GR" sz="900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67" y="4406921"/>
            <a:ext cx="777196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67" y="2906713"/>
            <a:ext cx="77719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6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062" y="1681163"/>
            <a:ext cx="4076541" cy="420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6315" y="1681163"/>
            <a:ext cx="4076542" cy="42021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57" y="274638"/>
            <a:ext cx="82293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47" y="1535113"/>
            <a:ext cx="40398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47" y="2174875"/>
            <a:ext cx="40398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97" y="1535113"/>
            <a:ext cx="40413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97" y="2174875"/>
            <a:ext cx="40413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4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6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- Θέση περιεχομένου"/>
          <p:cNvSpPr>
            <a:spLocks noGrp="1"/>
          </p:cNvSpPr>
          <p:nvPr>
            <p:ph sz="quarter" idx="10"/>
          </p:nvPr>
        </p:nvSpPr>
        <p:spPr>
          <a:xfrm>
            <a:off x="2735266" y="6588854"/>
            <a:ext cx="3673475" cy="188580"/>
          </a:xfrm>
          <a:ln>
            <a:noFill/>
          </a:ln>
        </p:spPr>
        <p:txBody>
          <a:bodyPr/>
          <a:lstStyle>
            <a:lvl1pPr algn="ctr"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 userDrawn="1"/>
        </p:nvSpPr>
        <p:spPr>
          <a:xfrm>
            <a:off x="0" y="0"/>
            <a:ext cx="9144000" cy="1928813"/>
          </a:xfrm>
          <a:prstGeom prst="rect">
            <a:avLst/>
          </a:prstGeom>
          <a:solidFill>
            <a:srgbClr val="004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50" y="273050"/>
            <a:ext cx="300793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19" y="273071"/>
            <a:ext cx="511143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50" y="1435103"/>
            <a:ext cx="300793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51" y="4800600"/>
            <a:ext cx="548522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51" y="612775"/>
            <a:ext cx="548522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51" y="5367338"/>
            <a:ext cx="548522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7890" y="90509"/>
            <a:ext cx="220611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567" y="90509"/>
            <a:ext cx="6477611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56" y="90492"/>
            <a:ext cx="8824444" cy="7572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49062" y="1681163"/>
            <a:ext cx="4076541" cy="4202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66315" y="1681163"/>
            <a:ext cx="4076542" cy="202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66315" y="3857625"/>
            <a:ext cx="4076542" cy="2025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 userDrawn="1"/>
        </p:nvSpPr>
        <p:spPr>
          <a:xfrm>
            <a:off x="0" y="0"/>
            <a:ext cx="9144000" cy="1928813"/>
          </a:xfrm>
          <a:prstGeom prst="rect">
            <a:avLst/>
          </a:prstGeom>
          <a:solidFill>
            <a:srgbClr val="004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373" y="2160588"/>
            <a:ext cx="4135437" cy="4337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0588"/>
            <a:ext cx="4135438" cy="4337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 userDrawn="1"/>
        </p:nvSpPr>
        <p:spPr>
          <a:xfrm>
            <a:off x="0" y="0"/>
            <a:ext cx="9144000" cy="1928813"/>
          </a:xfrm>
          <a:prstGeom prst="rect">
            <a:avLst/>
          </a:prstGeom>
          <a:solidFill>
            <a:srgbClr val="004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485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63860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485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63860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 userDrawn="1"/>
        </p:nvSpPr>
        <p:spPr>
          <a:xfrm>
            <a:off x="0" y="0"/>
            <a:ext cx="3000375" cy="6858000"/>
          </a:xfrm>
          <a:prstGeom prst="rect">
            <a:avLst/>
          </a:prstGeom>
          <a:solidFill>
            <a:srgbClr val="004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7" y="273050"/>
            <a:ext cx="2543164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289" y="1435103"/>
            <a:ext cx="2571768" cy="4691063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ags" Target="../tags/tag3.xml"/><Relationship Id="rId2" Type="http://schemas.openxmlformats.org/officeDocument/2006/relationships/slideLayout" Target="../slideLayouts/slideLayout24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360363"/>
            <a:ext cx="84232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  <a:endParaRPr lang="en-US" altLang="en-US" smtClean="0"/>
          </a:p>
        </p:txBody>
      </p:sp>
      <p:sp>
        <p:nvSpPr>
          <p:cNvPr id="1027" name="Text Placeholder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363" y="2160588"/>
            <a:ext cx="8423275" cy="433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52" r:id="rId1"/>
    <p:sldLayoutId id="2147485677" r:id="rId2"/>
    <p:sldLayoutId id="2147485678" r:id="rId3"/>
    <p:sldLayoutId id="2147485679" r:id="rId4"/>
    <p:sldLayoutId id="2147485680" r:id="rId5"/>
    <p:sldLayoutId id="2147485651" r:id="rId6"/>
    <p:sldLayoutId id="2147485650" r:id="rId7"/>
    <p:sldLayoutId id="2147485681" r:id="rId8"/>
    <p:sldLayoutId id="2147485649" r:id="rId9"/>
    <p:sldLayoutId id="2147485648" r:id="rId10"/>
    <p:sldLayoutId id="2147485647" r:id="rId11"/>
  </p:sldLayoutIdLst>
  <p:transition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0" y="0"/>
            <a:ext cx="9144000" cy="1268413"/>
          </a:xfrm>
          <a:prstGeom prst="rect">
            <a:avLst/>
          </a:prstGeom>
          <a:solidFill>
            <a:srgbClr val="003399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el-GR" altLang="el-GR" sz="600" smtClean="0">
              <a:solidFill>
                <a:srgbClr val="000099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9300" y="1681163"/>
            <a:ext cx="8293100" cy="420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Text:  14-point Times New Roman with 70-percent Wingdings square bullet</a:t>
            </a:r>
          </a:p>
          <a:p>
            <a:pPr lvl="1"/>
            <a:r>
              <a:rPr lang="en-US" altLang="en-US" smtClean="0"/>
              <a:t>100-percent Times New Roman round bullet (Alt 0149)</a:t>
            </a:r>
          </a:p>
          <a:p>
            <a:pPr lvl="2"/>
            <a:r>
              <a:rPr lang="en-US" altLang="en-US" smtClean="0"/>
              <a:t>100-percent Times New Roman em dash bullet (Alt 0151)</a:t>
            </a:r>
          </a:p>
          <a:p>
            <a:pPr lvl="3"/>
            <a:r>
              <a:rPr lang="en-US" altLang="en-US" smtClean="0"/>
              <a:t>100-percent Times New Roman en dash bullet (Alt 0150)</a:t>
            </a:r>
          </a:p>
        </p:txBody>
      </p:sp>
      <p:sp>
        <p:nvSpPr>
          <p:cNvPr id="13316" name="Headline"/>
          <p:cNvSpPr>
            <a:spLocks noGrp="1" noChangeArrowheads="1"/>
          </p:cNvSpPr>
          <p:nvPr>
            <p:ph type="title"/>
          </p:nvPr>
        </p:nvSpPr>
        <p:spPr bwMode="auto">
          <a:xfrm>
            <a:off x="319088" y="90488"/>
            <a:ext cx="8824912" cy="757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Major (24 Pt.) or Minor (18 Pt.) Times New Roman Bold, Title Case</a:t>
            </a:r>
          </a:p>
        </p:txBody>
      </p:sp>
      <p:sp>
        <p:nvSpPr>
          <p:cNvPr id="2054" name="Rectangle 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410075" y="6519863"/>
            <a:ext cx="323850" cy="228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0488" tIns="44450" rIns="90488" bIns="44450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defRPr/>
            </a:pPr>
            <a:fld id="{BDDB54E3-06F1-4E50-B50C-D1C484F2C0A6}" type="slidenum">
              <a:rPr lang="en-US" altLang="el-GR" sz="9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altLang="el-GR" sz="900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63" r:id="rId1"/>
    <p:sldLayoutId id="2147485662" r:id="rId2"/>
    <p:sldLayoutId id="2147485661" r:id="rId3"/>
    <p:sldLayoutId id="2147485660" r:id="rId4"/>
    <p:sldLayoutId id="2147485659" r:id="rId5"/>
    <p:sldLayoutId id="2147485658" r:id="rId6"/>
    <p:sldLayoutId id="2147485657" r:id="rId7"/>
    <p:sldLayoutId id="2147485656" r:id="rId8"/>
    <p:sldLayoutId id="2147485655" r:id="rId9"/>
    <p:sldLayoutId id="2147485654" r:id="rId10"/>
    <p:sldLayoutId id="21474856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169863" indent="-169863" algn="l" rtl="0" eaLnBrk="0" fontAlgn="base" hangingPunct="0">
        <a:spcBef>
          <a:spcPct val="50000"/>
        </a:spcBef>
        <a:spcAft>
          <a:spcPct val="0"/>
        </a:spcAft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363538" algn="l" rtl="0" eaLnBrk="0" fontAlgn="base" hangingPunct="0">
        <a:spcBef>
          <a:spcPct val="0"/>
        </a:spcBef>
        <a:spcAft>
          <a:spcPct val="0"/>
        </a:spcAft>
        <a:buSzPct val="100000"/>
        <a:buFont typeface="Arial" charset="0"/>
        <a:buChar char="—"/>
        <a:defRPr sz="1400">
          <a:solidFill>
            <a:schemeClr val="tx1"/>
          </a:solidFill>
          <a:latin typeface="+mn-lt"/>
        </a:defRPr>
      </a:lvl2pPr>
      <a:lvl3pPr marL="714375" indent="-1778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3pPr>
      <a:lvl4pPr marL="1120775" indent="-227013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sz="14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58" name="Object 386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3458" name="think-cell Slide" r:id="rId19" imgW="360" imgH="360" progId="">
              <p:embed/>
            </p:oleObj>
          </a:graphicData>
        </a:graphic>
      </p:graphicFrame>
      <p:sp>
        <p:nvSpPr>
          <p:cNvPr id="2" name="Ορθογώνιο 1" hidden="1"/>
          <p:cNvSpPr/>
          <p:nvPr userDrawn="1">
            <p:custDataLst>
              <p:tags r:id="rId18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n-US" sz="2400" b="1" dirty="0">
              <a:solidFill>
                <a:srgbClr val="000099"/>
              </a:solidFill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346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9300" y="1681163"/>
            <a:ext cx="8293100" cy="420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Text:  14-point Times New Roman with 70-percent Wingdings square bullet</a:t>
            </a:r>
          </a:p>
          <a:p>
            <a:pPr lvl="1"/>
            <a:r>
              <a:rPr lang="en-US" altLang="en-US" smtClean="0"/>
              <a:t>100-percent Times New Roman round bullet (Alt 0149)</a:t>
            </a:r>
          </a:p>
          <a:p>
            <a:pPr lvl="2"/>
            <a:r>
              <a:rPr lang="en-US" altLang="en-US" smtClean="0"/>
              <a:t>100-percent Times New Roman em dash bullet (Alt 0151)</a:t>
            </a:r>
          </a:p>
          <a:p>
            <a:pPr lvl="3"/>
            <a:r>
              <a:rPr lang="en-US" altLang="en-US" smtClean="0"/>
              <a:t>100-percent Times New Roman en dash bullet (Alt 0150)</a:t>
            </a:r>
          </a:p>
        </p:txBody>
      </p:sp>
      <p:sp>
        <p:nvSpPr>
          <p:cNvPr id="3462" name="Headline"/>
          <p:cNvSpPr>
            <a:spLocks noGrp="1" noChangeArrowheads="1"/>
          </p:cNvSpPr>
          <p:nvPr>
            <p:ph type="title"/>
          </p:nvPr>
        </p:nvSpPr>
        <p:spPr bwMode="auto">
          <a:xfrm>
            <a:off x="319088" y="90488"/>
            <a:ext cx="8824912" cy="757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Major (24 Pt.) or Minor (18 Pt.) Times New Roman Bold, Title Case</a:t>
            </a:r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4410075" y="6519863"/>
            <a:ext cx="323850" cy="228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0488" tIns="44450" rIns="90488" bIns="44450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defRPr/>
            </a:pPr>
            <a:fld id="{F366BE6B-2A2C-42D5-93D3-C1EDC557C876}" type="slidenum">
              <a:rPr lang="en-US" altLang="el-GR" sz="900" smtClean="0">
                <a:solidFill>
                  <a:srgbClr val="000000"/>
                </a:solidFill>
              </a:rPr>
              <a:pPr algn="r">
                <a:defRPr/>
              </a:pPr>
              <a:t>‹#›</a:t>
            </a:fld>
            <a:endParaRPr lang="en-US" altLang="el-GR" sz="900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76" r:id="rId1"/>
    <p:sldLayoutId id="2147485682" r:id="rId2"/>
    <p:sldLayoutId id="2147485675" r:id="rId3"/>
    <p:sldLayoutId id="2147485674" r:id="rId4"/>
    <p:sldLayoutId id="2147485673" r:id="rId5"/>
    <p:sldLayoutId id="2147485672" r:id="rId6"/>
    <p:sldLayoutId id="2147485671" r:id="rId7"/>
    <p:sldLayoutId id="2147485670" r:id="rId8"/>
    <p:sldLayoutId id="2147485669" r:id="rId9"/>
    <p:sldLayoutId id="2147485668" r:id="rId10"/>
    <p:sldLayoutId id="2147485667" r:id="rId11"/>
    <p:sldLayoutId id="2147485666" r:id="rId12"/>
    <p:sldLayoutId id="2147485665" r:id="rId13"/>
    <p:sldLayoutId id="21474856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169863" indent="-169863" algn="l" rtl="0" eaLnBrk="0" fontAlgn="base" hangingPunct="0">
        <a:spcBef>
          <a:spcPct val="50000"/>
        </a:spcBef>
        <a:spcAft>
          <a:spcPct val="0"/>
        </a:spcAft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363538" algn="l" rtl="0" eaLnBrk="0" fontAlgn="base" hangingPunct="0">
        <a:spcBef>
          <a:spcPct val="0"/>
        </a:spcBef>
        <a:spcAft>
          <a:spcPct val="0"/>
        </a:spcAft>
        <a:buSzPct val="100000"/>
        <a:buFont typeface="Arial" charset="0"/>
        <a:buChar char="—"/>
        <a:defRPr sz="1400">
          <a:solidFill>
            <a:schemeClr val="tx1"/>
          </a:solidFill>
          <a:latin typeface="+mn-lt"/>
        </a:defRPr>
      </a:lvl2pPr>
      <a:lvl3pPr marL="714375" indent="-177800" algn="l" rtl="0" eaLnBrk="0" fontAlgn="base" hangingPunct="0">
        <a:spcBef>
          <a:spcPct val="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</a:defRPr>
      </a:lvl3pPr>
      <a:lvl4pPr marL="1120775" indent="-227013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sz="14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26" Type="http://schemas.openxmlformats.org/officeDocument/2006/relationships/tags" Target="../tags/tag76.xml"/><Relationship Id="rId3" Type="http://schemas.openxmlformats.org/officeDocument/2006/relationships/tags" Target="../tags/tag53.xml"/><Relationship Id="rId21" Type="http://schemas.openxmlformats.org/officeDocument/2006/relationships/tags" Target="../tags/tag71.xml"/><Relationship Id="rId34" Type="http://schemas.openxmlformats.org/officeDocument/2006/relationships/oleObject" Target="../embeddings/oleObject13.bin"/><Relationship Id="rId7" Type="http://schemas.openxmlformats.org/officeDocument/2006/relationships/tags" Target="../tags/tag57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tags" Target="../tags/tag75.xml"/><Relationship Id="rId33" Type="http://schemas.openxmlformats.org/officeDocument/2006/relationships/slideLayout" Target="../slideLayouts/slideLayout24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tags" Target="../tags/tag70.xml"/><Relationship Id="rId29" Type="http://schemas.openxmlformats.org/officeDocument/2006/relationships/tags" Target="../tags/tag79.xml"/><Relationship Id="rId1" Type="http://schemas.openxmlformats.org/officeDocument/2006/relationships/vmlDrawing" Target="../drawings/vmlDrawing11.v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tags" Target="../tags/tag74.xml"/><Relationship Id="rId32" Type="http://schemas.openxmlformats.org/officeDocument/2006/relationships/tags" Target="../tags/tag82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tags" Target="../tags/tag73.xml"/><Relationship Id="rId28" Type="http://schemas.openxmlformats.org/officeDocument/2006/relationships/tags" Target="../tags/tag78.xml"/><Relationship Id="rId36" Type="http://schemas.openxmlformats.org/officeDocument/2006/relationships/oleObject" Target="../embeddings/oleObject15.bin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31" Type="http://schemas.openxmlformats.org/officeDocument/2006/relationships/tags" Target="../tags/tag81.xml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tags" Target="../tags/tag77.xml"/><Relationship Id="rId30" Type="http://schemas.openxmlformats.org/officeDocument/2006/relationships/tags" Target="../tags/tag80.xml"/><Relationship Id="rId35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6.bin"/><Relationship Id="rId4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17.bin"/><Relationship Id="rId4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8.bin"/><Relationship Id="rId4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tags" Target="../tags/tag105.xml"/><Relationship Id="rId3" Type="http://schemas.openxmlformats.org/officeDocument/2006/relationships/tags" Target="../tags/tag90.xml"/><Relationship Id="rId21" Type="http://schemas.openxmlformats.org/officeDocument/2006/relationships/tags" Target="../tags/tag108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5" Type="http://schemas.openxmlformats.org/officeDocument/2006/relationships/oleObject" Target="../embeddings/oleObject21.bin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tags" Target="../tags/tag107.xml"/><Relationship Id="rId1" Type="http://schemas.openxmlformats.org/officeDocument/2006/relationships/vmlDrawing" Target="../drawings/vmlDrawing15.v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24" Type="http://schemas.openxmlformats.org/officeDocument/2006/relationships/oleObject" Target="../embeddings/oleObject20.bin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23" Type="http://schemas.openxmlformats.org/officeDocument/2006/relationships/oleObject" Target="../embeddings/oleObject19.bin"/><Relationship Id="rId10" Type="http://schemas.openxmlformats.org/officeDocument/2006/relationships/tags" Target="../tags/tag97.xml"/><Relationship Id="rId19" Type="http://schemas.openxmlformats.org/officeDocument/2006/relationships/tags" Target="../tags/tag106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Relationship Id="rId22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2.bin"/><Relationship Id="rId4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23.bin"/><Relationship Id="rId4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tags" Target="../tags/tag124.xml"/><Relationship Id="rId18" Type="http://schemas.openxmlformats.org/officeDocument/2006/relationships/tags" Target="../tags/tag129.xml"/><Relationship Id="rId26" Type="http://schemas.openxmlformats.org/officeDocument/2006/relationships/oleObject" Target="../embeddings/oleObject26.bin"/><Relationship Id="rId3" Type="http://schemas.openxmlformats.org/officeDocument/2006/relationships/tags" Target="../tags/tag114.xml"/><Relationship Id="rId21" Type="http://schemas.openxmlformats.org/officeDocument/2006/relationships/tags" Target="../tags/tag132.xml"/><Relationship Id="rId7" Type="http://schemas.openxmlformats.org/officeDocument/2006/relationships/tags" Target="../tags/tag118.xml"/><Relationship Id="rId12" Type="http://schemas.openxmlformats.org/officeDocument/2006/relationships/tags" Target="../tags/tag123.xml"/><Relationship Id="rId17" Type="http://schemas.openxmlformats.org/officeDocument/2006/relationships/tags" Target="../tags/tag128.xml"/><Relationship Id="rId25" Type="http://schemas.openxmlformats.org/officeDocument/2006/relationships/oleObject" Target="../embeddings/oleObject25.bin"/><Relationship Id="rId2" Type="http://schemas.openxmlformats.org/officeDocument/2006/relationships/tags" Target="../tags/tag113.xml"/><Relationship Id="rId16" Type="http://schemas.openxmlformats.org/officeDocument/2006/relationships/tags" Target="../tags/tag127.xml"/><Relationship Id="rId20" Type="http://schemas.openxmlformats.org/officeDocument/2006/relationships/tags" Target="../tags/tag131.xml"/><Relationship Id="rId1" Type="http://schemas.openxmlformats.org/officeDocument/2006/relationships/vmlDrawing" Target="../drawings/vmlDrawing18.v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24" Type="http://schemas.openxmlformats.org/officeDocument/2006/relationships/oleObject" Target="../embeddings/oleObject24.bin"/><Relationship Id="rId5" Type="http://schemas.openxmlformats.org/officeDocument/2006/relationships/tags" Target="../tags/tag116.xml"/><Relationship Id="rId15" Type="http://schemas.openxmlformats.org/officeDocument/2006/relationships/tags" Target="../tags/tag126.xml"/><Relationship Id="rId23" Type="http://schemas.openxmlformats.org/officeDocument/2006/relationships/slideLayout" Target="../slideLayouts/slideLayout24.xml"/><Relationship Id="rId10" Type="http://schemas.openxmlformats.org/officeDocument/2006/relationships/tags" Target="../tags/tag121.xml"/><Relationship Id="rId19" Type="http://schemas.openxmlformats.org/officeDocument/2006/relationships/tags" Target="../tags/tag130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tags" Target="../tags/tag125.xml"/><Relationship Id="rId22" Type="http://schemas.openxmlformats.org/officeDocument/2006/relationships/tags" Target="../tags/tag13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27.bin"/><Relationship Id="rId4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28.bin"/><Relationship Id="rId4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" Type="http://schemas.openxmlformats.org/officeDocument/2006/relationships/tags" Target="../tags/tag139.xml"/><Relationship Id="rId21" Type="http://schemas.openxmlformats.org/officeDocument/2006/relationships/slideLayout" Target="../slideLayouts/slideLayout24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" Type="http://schemas.openxmlformats.org/officeDocument/2006/relationships/tags" Target="../tags/tag138.xml"/><Relationship Id="rId16" Type="http://schemas.openxmlformats.org/officeDocument/2006/relationships/tags" Target="../tags/tag152.xml"/><Relationship Id="rId20" Type="http://schemas.openxmlformats.org/officeDocument/2006/relationships/tags" Target="../tags/tag156.xml"/><Relationship Id="rId1" Type="http://schemas.openxmlformats.org/officeDocument/2006/relationships/vmlDrawing" Target="../drawings/vmlDrawing21.v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24" Type="http://schemas.openxmlformats.org/officeDocument/2006/relationships/oleObject" Target="../embeddings/oleObject31.bin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23" Type="http://schemas.openxmlformats.org/officeDocument/2006/relationships/oleObject" Target="../embeddings/oleObject30.bin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oleObject" Target="../embeddings/oleObject2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2.bin"/><Relationship Id="rId4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33.bin"/><Relationship Id="rId4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oleObject" Target="../embeddings/oleObject34.bin"/><Relationship Id="rId1" Type="http://schemas.openxmlformats.org/officeDocument/2006/relationships/vmlDrawing" Target="../drawings/vmlDrawing24.v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slideLayout" Target="../slideLayouts/slideLayout24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oleObject" Target="../embeddings/oleObject36.bin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oleObject" Target="../embeddings/oleObject3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37.bin"/><Relationship Id="rId4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38.bin"/><Relationship Id="rId4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3" Type="http://schemas.openxmlformats.org/officeDocument/2006/relationships/tags" Target="../tags/tag192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oleObject" Target="../embeddings/oleObject41.bin"/><Relationship Id="rId2" Type="http://schemas.openxmlformats.org/officeDocument/2006/relationships/tags" Target="../tags/tag191.xml"/><Relationship Id="rId16" Type="http://schemas.openxmlformats.org/officeDocument/2006/relationships/oleObject" Target="../embeddings/oleObject40.bin"/><Relationship Id="rId1" Type="http://schemas.openxmlformats.org/officeDocument/2006/relationships/vmlDrawing" Target="../drawings/vmlDrawing27.v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5" Type="http://schemas.openxmlformats.org/officeDocument/2006/relationships/tags" Target="../tags/tag194.xml"/><Relationship Id="rId15" Type="http://schemas.openxmlformats.org/officeDocument/2006/relationships/oleObject" Target="../embeddings/oleObject39.bin"/><Relationship Id="rId10" Type="http://schemas.openxmlformats.org/officeDocument/2006/relationships/tags" Target="../tags/tag199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vmlDrawing" Target="../drawings/vmlDrawing28.vml"/><Relationship Id="rId5" Type="http://schemas.openxmlformats.org/officeDocument/2006/relationships/oleObject" Target="../embeddings/oleObject42.bin"/><Relationship Id="rId4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43.bin"/><Relationship Id="rId4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213.xml"/><Relationship Id="rId13" Type="http://schemas.openxmlformats.org/officeDocument/2006/relationships/tags" Target="../tags/tag218.xml"/><Relationship Id="rId3" Type="http://schemas.openxmlformats.org/officeDocument/2006/relationships/tags" Target="../tags/tag208.xml"/><Relationship Id="rId7" Type="http://schemas.openxmlformats.org/officeDocument/2006/relationships/tags" Target="../tags/tag212.xml"/><Relationship Id="rId12" Type="http://schemas.openxmlformats.org/officeDocument/2006/relationships/tags" Target="../tags/tag217.xml"/><Relationship Id="rId17" Type="http://schemas.openxmlformats.org/officeDocument/2006/relationships/oleObject" Target="../embeddings/oleObject46.bin"/><Relationship Id="rId2" Type="http://schemas.openxmlformats.org/officeDocument/2006/relationships/tags" Target="../tags/tag207.xml"/><Relationship Id="rId16" Type="http://schemas.openxmlformats.org/officeDocument/2006/relationships/oleObject" Target="../embeddings/oleObject45.bin"/><Relationship Id="rId1" Type="http://schemas.openxmlformats.org/officeDocument/2006/relationships/vmlDrawing" Target="../drawings/vmlDrawing30.vml"/><Relationship Id="rId6" Type="http://schemas.openxmlformats.org/officeDocument/2006/relationships/tags" Target="../tags/tag211.xml"/><Relationship Id="rId11" Type="http://schemas.openxmlformats.org/officeDocument/2006/relationships/tags" Target="../tags/tag216.xml"/><Relationship Id="rId5" Type="http://schemas.openxmlformats.org/officeDocument/2006/relationships/tags" Target="../tags/tag210.xml"/><Relationship Id="rId15" Type="http://schemas.openxmlformats.org/officeDocument/2006/relationships/oleObject" Target="../embeddings/oleObject44.bin"/><Relationship Id="rId10" Type="http://schemas.openxmlformats.org/officeDocument/2006/relationships/tags" Target="../tags/tag215.xml"/><Relationship Id="rId4" Type="http://schemas.openxmlformats.org/officeDocument/2006/relationships/tags" Target="../tags/tag209.xml"/><Relationship Id="rId9" Type="http://schemas.openxmlformats.org/officeDocument/2006/relationships/tags" Target="../tags/tag214.xml"/><Relationship Id="rId14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vmlDrawing" Target="../drawings/vmlDrawing31.vml"/><Relationship Id="rId5" Type="http://schemas.openxmlformats.org/officeDocument/2006/relationships/oleObject" Target="../embeddings/oleObject47.bin"/><Relationship Id="rId4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vmlDrawing" Target="../drawings/vmlDrawing32.vml"/><Relationship Id="rId5" Type="http://schemas.openxmlformats.org/officeDocument/2006/relationships/oleObject" Target="../embeddings/oleObject48.bin"/><Relationship Id="rId4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vmlDrawing" Target="../drawings/vmlDrawing33.vml"/><Relationship Id="rId5" Type="http://schemas.openxmlformats.org/officeDocument/2006/relationships/oleObject" Target="../embeddings/oleObject49.bin"/><Relationship Id="rId4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4.xml"/><Relationship Id="rId7" Type="http://schemas.openxmlformats.org/officeDocument/2006/relationships/image" Target="../media/image5.png"/><Relationship Id="rId2" Type="http://schemas.openxmlformats.org/officeDocument/2006/relationships/tags" Target="../tags/tag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8.bin"/><Relationship Id="rId4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tags" Target="../tags/tag35.xml"/><Relationship Id="rId26" Type="http://schemas.openxmlformats.org/officeDocument/2006/relationships/tags" Target="../tags/tag43.xml"/><Relationship Id="rId3" Type="http://schemas.openxmlformats.org/officeDocument/2006/relationships/tags" Target="../tags/tag20.xml"/><Relationship Id="rId21" Type="http://schemas.openxmlformats.org/officeDocument/2006/relationships/tags" Target="../tags/tag38.xml"/><Relationship Id="rId34" Type="http://schemas.openxmlformats.org/officeDocument/2006/relationships/oleObject" Target="../embeddings/oleObject9.bin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5" Type="http://schemas.openxmlformats.org/officeDocument/2006/relationships/tags" Target="../tags/tag42.xml"/><Relationship Id="rId33" Type="http://schemas.openxmlformats.org/officeDocument/2006/relationships/slideLayout" Target="../slideLayouts/slideLayout2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20" Type="http://schemas.openxmlformats.org/officeDocument/2006/relationships/tags" Target="../tags/tag37.xml"/><Relationship Id="rId29" Type="http://schemas.openxmlformats.org/officeDocument/2006/relationships/tags" Target="../tags/tag46.xml"/><Relationship Id="rId1" Type="http://schemas.openxmlformats.org/officeDocument/2006/relationships/vmlDrawing" Target="../drawings/vmlDrawing9.v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tags" Target="../tags/tag41.xml"/><Relationship Id="rId32" Type="http://schemas.openxmlformats.org/officeDocument/2006/relationships/tags" Target="../tags/tag49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23" Type="http://schemas.openxmlformats.org/officeDocument/2006/relationships/tags" Target="../tags/tag40.xml"/><Relationship Id="rId28" Type="http://schemas.openxmlformats.org/officeDocument/2006/relationships/tags" Target="../tags/tag45.xml"/><Relationship Id="rId36" Type="http://schemas.openxmlformats.org/officeDocument/2006/relationships/oleObject" Target="../embeddings/oleObject11.bin"/><Relationship Id="rId10" Type="http://schemas.openxmlformats.org/officeDocument/2006/relationships/tags" Target="../tags/tag27.xml"/><Relationship Id="rId19" Type="http://schemas.openxmlformats.org/officeDocument/2006/relationships/tags" Target="../tags/tag36.xml"/><Relationship Id="rId31" Type="http://schemas.openxmlformats.org/officeDocument/2006/relationships/tags" Target="../tags/tag48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Relationship Id="rId22" Type="http://schemas.openxmlformats.org/officeDocument/2006/relationships/tags" Target="../tags/tag39.xml"/><Relationship Id="rId27" Type="http://schemas.openxmlformats.org/officeDocument/2006/relationships/tags" Target="../tags/tag44.xml"/><Relationship Id="rId30" Type="http://schemas.openxmlformats.org/officeDocument/2006/relationships/tags" Target="../tags/tag47.xml"/><Relationship Id="rId35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849" name="AutoShape 32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22849" name="think-cell Slide" r:id="rId5" imgW="0" imgH="0" progId="">
              <p:embed/>
            </p:oleObj>
          </a:graphicData>
        </a:graphic>
      </p:graphicFrame>
      <p:sp>
        <p:nvSpPr>
          <p:cNvPr id="22850" name="Rectangle 8"/>
          <p:cNvSpPr>
            <a:spLocks noChangeArrowheads="1"/>
          </p:cNvSpPr>
          <p:nvPr/>
        </p:nvSpPr>
        <p:spPr bwMode="auto">
          <a:xfrm flipV="1">
            <a:off x="265113" y="6181725"/>
            <a:ext cx="8613775" cy="746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 altLang="en-US">
              <a:solidFill>
                <a:srgbClr val="000000"/>
              </a:solidFill>
            </a:endParaRPr>
          </a:p>
        </p:txBody>
      </p:sp>
      <p:sp>
        <p:nvSpPr>
          <p:cNvPr id="22851" name="Rectangle 9"/>
          <p:cNvSpPr>
            <a:spLocks noChangeArrowheads="1"/>
          </p:cNvSpPr>
          <p:nvPr/>
        </p:nvSpPr>
        <p:spPr bwMode="auto">
          <a:xfrm flipV="1">
            <a:off x="265113" y="2036763"/>
            <a:ext cx="861377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 altLang="en-US">
              <a:solidFill>
                <a:srgbClr val="000000"/>
              </a:solidFill>
            </a:endParaRPr>
          </a:p>
        </p:txBody>
      </p:sp>
      <p:sp>
        <p:nvSpPr>
          <p:cNvPr id="22852" name="Rectangle 5"/>
          <p:cNvSpPr>
            <a:spLocks noChangeArrowheads="1"/>
          </p:cNvSpPr>
          <p:nvPr/>
        </p:nvSpPr>
        <p:spPr bwMode="auto">
          <a:xfrm>
            <a:off x="265113" y="5857875"/>
            <a:ext cx="8072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l-GR" altLang="en-US" sz="2100">
                <a:solidFill>
                  <a:srgbClr val="000000"/>
                </a:solidFill>
                <a:latin typeface="Calibri" pitchFamily="34" charset="0"/>
              </a:rPr>
              <a:t>Οκτώβριος</a:t>
            </a:r>
            <a:r>
              <a:rPr lang="en-US" altLang="en-US" sz="2100">
                <a:solidFill>
                  <a:srgbClr val="000000"/>
                </a:solidFill>
                <a:latin typeface="Calibri" pitchFamily="34" charset="0"/>
              </a:rPr>
              <a:t> 2018</a:t>
            </a:r>
          </a:p>
        </p:txBody>
      </p:sp>
      <p:sp>
        <p:nvSpPr>
          <p:cNvPr id="22853" name="13 - Ορθογώνιο"/>
          <p:cNvSpPr>
            <a:spLocks noChangeArrowheads="1"/>
          </p:cNvSpPr>
          <p:nvPr/>
        </p:nvSpPr>
        <p:spPr bwMode="auto">
          <a:xfrm>
            <a:off x="0" y="0"/>
            <a:ext cx="9144000" cy="184150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182563" indent="-182563">
              <a:buFontTx/>
              <a:buChar char="•"/>
            </a:pPr>
            <a:endParaRPr lang="el-GR" altLang="en-US" sz="600">
              <a:solidFill>
                <a:srgbClr val="000000"/>
              </a:solidFill>
            </a:endParaRPr>
          </a:p>
        </p:txBody>
      </p:sp>
      <p:sp>
        <p:nvSpPr>
          <p:cNvPr id="22854" name="Rectangle 5"/>
          <p:cNvSpPr>
            <a:spLocks noChangeArrowheads="1"/>
          </p:cNvSpPr>
          <p:nvPr/>
        </p:nvSpPr>
        <p:spPr bwMode="auto">
          <a:xfrm>
            <a:off x="250825" y="2306638"/>
            <a:ext cx="864235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l-GR" altLang="en-US" sz="2700">
                <a:solidFill>
                  <a:srgbClr val="000000"/>
                </a:solidFill>
                <a:latin typeface="Calibri" pitchFamily="34" charset="0"/>
              </a:rPr>
              <a:t>Εναλλακτικά συμπληρωματικά εργαλεία χρηματοδότησης της ελληνικής οικονομίας</a:t>
            </a:r>
            <a:r>
              <a:rPr lang="en-US" altLang="en-US" sz="2700">
                <a:solidFill>
                  <a:srgbClr val="000000"/>
                </a:solidFill>
                <a:latin typeface="Calibri" pitchFamily="34" charset="0"/>
              </a:rPr>
              <a:t>: </a:t>
            </a:r>
            <a:endParaRPr lang="el-GR" altLang="en-US" sz="270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95000"/>
              </a:lnSpc>
            </a:pPr>
            <a:r>
              <a:rPr lang="el-GR" altLang="en-US" sz="2700">
                <a:solidFill>
                  <a:srgbClr val="7030A0"/>
                </a:solidFill>
                <a:latin typeface="Calibri" pitchFamily="34" charset="0"/>
              </a:rPr>
              <a:t>Προκλήσεις Ολιστικής Αναπτυξιακής Στρατηγικής</a:t>
            </a:r>
            <a:r>
              <a:rPr lang="en-US" altLang="en-US" sz="270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l-GR" altLang="en-US" sz="2700">
                <a:solidFill>
                  <a:srgbClr val="7030A0"/>
                </a:solidFill>
                <a:latin typeface="Calibri" pitchFamily="34" charset="0"/>
              </a:rPr>
              <a:t> </a:t>
            </a:r>
            <a:endParaRPr lang="el-GR" altLang="en-US" sz="1500" b="1">
              <a:solidFill>
                <a:srgbClr val="7030A0"/>
              </a:solidFill>
              <a:latin typeface="Calibri" pitchFamily="34" charset="0"/>
            </a:endParaRPr>
          </a:p>
        </p:txBody>
      </p:sp>
      <p:pic>
        <p:nvPicPr>
          <p:cNvPr id="22855" name="Picture 281" descr="Υπουργείο Οικονομίας &amp; Ανάπτυξη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113" y="492125"/>
            <a:ext cx="225425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9722" name="Object 26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69722" name="think-cell Slide" r:id="rId34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69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Επιχειρηματικότητα: βασικά μεγέθη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12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57% δημόσια συμμετοχή, 22% ιδιωτική συμμετοχή, 18% τράπεζες,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3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% λοιποί μηχανισμοί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n-US" sz="1300" dirty="0">
                <a:latin typeface="Calibri" panose="020F0502020204030204" pitchFamily="34" charset="0"/>
                <a:cs typeface="Arial" pitchFamily="34" charset="0"/>
              </a:rPr>
              <a:t>3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0% δάνεια, 3% εγγυήσεις, 45% ΙΚ (και οιονεί ΙΚ), 1% </a:t>
            </a:r>
            <a:r>
              <a:rPr lang="el-GR" sz="1300" dirty="0" err="1">
                <a:latin typeface="Calibri" panose="020F0502020204030204" pitchFamily="34" charset="0"/>
                <a:cs typeface="Arial" pitchFamily="34" charset="0"/>
              </a:rPr>
              <a:t>μικροπιστώσεις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 και 20%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69727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325938" y="3154363"/>
          <a:ext cx="2514600" cy="1976437"/>
        </p:xfrm>
        <a:graphic>
          <a:graphicData uri="http://schemas.openxmlformats.org/presentationml/2006/ole">
            <p:oleObj spid="_x0000_s669727" r:id="rId35" imgW="2511770" imgH="1981372" progId="Excel.Chart.8">
              <p:embed/>
            </p:oleObj>
          </a:graphicData>
        </a:graphic>
      </p:graphicFrame>
      <p:cxnSp>
        <p:nvCxnSpPr>
          <p:cNvPr id="669728" name="Ευθεία γραμμή σύνδεσης 103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flipH="1">
            <a:off x="6143625" y="3559175"/>
            <a:ext cx="93663" cy="0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6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5260975" y="5019675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0584E7C5-0D4C-4C67-A8D5-5651691FF40C}" type="datetime'''''Π''''ηγέ''ς'''' π''ρ''''''''οέλ''ε''''''''υσ''''η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21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gray">
          <a:xfrm>
            <a:off x="5640388" y="3340100"/>
            <a:ext cx="3794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41C85945-1E38-4DE6-8AA9-09E9F85E0272}" type="datetime'''''''''4''''''''''.''''''''''''''''''3''''''22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4.322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graphicFrame>
        <p:nvGraphicFramePr>
          <p:cNvPr id="669732" name="Chart 3"/>
          <p:cNvGraphicFramePr>
            <a:graphicFrameLocks/>
          </p:cNvGraphicFramePr>
          <p:nvPr>
            <p:custDataLst>
              <p:tags r:id="rId9"/>
            </p:custDataLst>
          </p:nvPr>
        </p:nvGraphicFramePr>
        <p:xfrm>
          <a:off x="6746875" y="3154363"/>
          <a:ext cx="2514600" cy="1976437"/>
        </p:xfrm>
        <a:graphic>
          <a:graphicData uri="http://schemas.openxmlformats.org/presentationml/2006/ole">
            <p:oleObj spid="_x0000_s669732" r:id="rId36" imgW="2511770" imgH="1981372" progId="Excel.Chart.8">
              <p:embed/>
            </p:oleObj>
          </a:graphicData>
        </a:graphic>
      </p:graphicFrame>
      <p:cxnSp>
        <p:nvCxnSpPr>
          <p:cNvPr id="669733" name="Ευθεία γραμμή σύνδεσης 29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>
            <a:off x="7350125" y="3476625"/>
            <a:ext cx="93663" cy="71438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69734" name="Ευθεία γραμμή σύνδεσης 30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 flipV="1">
            <a:off x="7350125" y="3579813"/>
            <a:ext cx="93663" cy="71437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Rectangle 2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7234238" y="5019675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17AA6328-2E2D-4029-A6EA-A2582335766E}" type="datetime'Τ''''''''ρ''ό''''''π''''''ος'''' ''δ''ι''ά''''''θ''εσης''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05" name="Rectangle 2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gray">
          <a:xfrm>
            <a:off x="7569200" y="3340100"/>
            <a:ext cx="3794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555FA1D4-922E-499D-B162-D330DC77B7D5}" type="datetime'''4.3''''''''''''''''22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4.322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669738" name="Ορθογώνιο 1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137400" y="5922963"/>
            <a:ext cx="204788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39" name="Ορθογώνιο 4098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37400" y="5472113"/>
            <a:ext cx="204788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40" name="Ορθογώνιο 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137400" y="5697538"/>
            <a:ext cx="204788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41" name="Ορθογώνιο 4098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137400" y="5246688"/>
            <a:ext cx="204788" cy="153987"/>
          </a:xfrm>
          <a:prstGeom prst="rect">
            <a:avLst/>
          </a:prstGeom>
          <a:solidFill>
            <a:srgbClr val="364D6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42" name="Ορθογώνιο 1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37400" y="6148388"/>
            <a:ext cx="204788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50" name="Rectangle 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auto">
          <a:xfrm>
            <a:off x="7392988" y="5241925"/>
            <a:ext cx="9858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2AC2A5D-AAB2-4C1A-8161-A8160BF0EA48}" type="datetime'''Μ''''ικρ''οπι''''στώσ''''ε''''''ι''''''''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Μικροπιστώσεις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9" name="Rectangle 2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92988" y="5918200"/>
            <a:ext cx="41910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62F06FEC-D41C-467E-9719-42873A88B249}" type="datetime'''''''''''''Δά''''ν''''''''''''''ε''ι''''''''α''''''''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Δάνεια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73" name="Rectangle 2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auto">
          <a:xfrm>
            <a:off x="7392988" y="6143625"/>
            <a:ext cx="10874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182C8B5C-0B4A-4372-9FEC-B746781D3264}" type="datetime'Ί''''''''''δ''''''ια'' ''κ''εφάλ''''αι''α ''(IK'''''''''')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Ίδια κεφάλαια (IK)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46" name="Rectangle 2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7392988" y="5467350"/>
            <a:ext cx="6032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E094FB6A-D6B3-4213-952C-598D6C2CC1F7}" type="datetime'''''''Ε''''γ''''''''''γ''υ''ή''''''σ''''''''''ε''''ις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Εγγυήσεις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43" name="Rectangle 2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7392988" y="5692775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991D0695-A6F7-46F6-A174-52DE91CEC9A8}" type="datetime'''''''''Ε''''''''''''''πι''''''''δοτ''''ήσ''''''''''''ε''ις'''">
              <a:rPr lang="el-GR" altLang="en-US" sz="1150" smtClean="0">
                <a:latin typeface="Calibri" panose="020F0502020204030204" pitchFamily="34" charset="0"/>
                <a:sym typeface="Calibri" panose="020F0502020204030204" pitchFamily="34" charset="0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69748" name="Ορθογώνιο 9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986338" y="5246688"/>
            <a:ext cx="204787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49" name="Ορθογώνιο 10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986338" y="6097588"/>
            <a:ext cx="204787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50" name="Ορθογώνιο 99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986338" y="5646738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9751" name="Ορθογώνιο 100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986338" y="5872163"/>
            <a:ext cx="204787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99" name="Rectangle 2"/>
          <p:cNvSpPr>
            <a:spLocks noGrp="1" noChangeArrowheads="1"/>
          </p:cNvSpPr>
          <p:nvPr>
            <p:custDataLst>
              <p:tags r:id="rId29"/>
            </p:custDataLst>
          </p:nvPr>
        </p:nvSpPr>
        <p:spPr bwMode="auto">
          <a:xfrm>
            <a:off x="5241925" y="6092825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AE1068C9-051B-4672-9093-020B6CAC763A}" type="datetime'Δ''''ημ''''ό''''σι''''α'''''''' ''''''σ''''''''υ''''μμετο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6" name="Rectangle 2"/>
          <p:cNvSpPr>
            <a:spLocks noGrp="1" noChangeArrowheads="1"/>
          </p:cNvSpPr>
          <p:nvPr>
            <p:custDataLst>
              <p:tags r:id="rId30"/>
            </p:custDataLst>
          </p:nvPr>
        </p:nvSpPr>
        <p:spPr bwMode="auto">
          <a:xfrm>
            <a:off x="5241925" y="5241925"/>
            <a:ext cx="1431925" cy="34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>
                <a:latin typeface="Calibri"/>
                <a:sym typeface="Calibri"/>
              </a:rPr>
              <a:t>Λοιποί ευρωπαϊκοί </a:t>
            </a:r>
            <a:endParaRPr lang="el-GR" altLang="en-US" sz="1150" dirty="0" smtClean="0">
              <a:latin typeface="Calibri"/>
              <a:sym typeface="Calibri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και </a:t>
            </a:r>
            <a:r>
              <a:rPr lang="el-GR" altLang="en-US" sz="1150" dirty="0">
                <a:latin typeface="Calibri"/>
                <a:sym typeface="Calibri"/>
              </a:rPr>
              <a:t>διεθνείς μηχανισμοί</a:t>
            </a:r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7" name="Rectangle 2"/>
          <p:cNvSpPr>
            <a:spLocks noGrp="1" noChangeArrowheads="1"/>
          </p:cNvSpPr>
          <p:nvPr>
            <p:custDataLst>
              <p:tags r:id="rId31"/>
            </p:custDataLst>
          </p:nvPr>
        </p:nvSpPr>
        <p:spPr bwMode="auto">
          <a:xfrm>
            <a:off x="5241925" y="5641975"/>
            <a:ext cx="554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F1D60CF0-34D2-41F7-B8EA-8D6ACBA4504A}" type="datetime'''''''''''''Τ''''''''ρ''''''ά''''''π''''''ε''ζες''''''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Τράπεζες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8" name="Rectangle 2"/>
          <p:cNvSpPr>
            <a:spLocks noGrp="1" noChangeArrowheads="1"/>
          </p:cNvSpPr>
          <p:nvPr>
            <p:custDataLst>
              <p:tags r:id="rId32"/>
            </p:custDataLst>
          </p:nvPr>
        </p:nvSpPr>
        <p:spPr bwMode="auto">
          <a:xfrm>
            <a:off x="5241925" y="5867400"/>
            <a:ext cx="1189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C26B1C43-3B15-4C4D-B70B-D82F118E9818}" type="datetime'''''Ι''''δι''ωτ''''''''''''ι''κ''ή ''συ''''μ''''μετοχ''ή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Ιδιωτική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39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44319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Επιχειρηματική επανεκκίνηση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ΤΕΠΙΧ ΙΙ (δάνεια) 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ΤΕΠΙΧ ΙΙ (εγγυήσεις)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ΤΕΠΙΧ ΙΙ (</a:t>
                      </a:r>
                      <a:r>
                        <a:rPr lang="el-G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μικροπίστωση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ΕΤΕΑΝ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Guarantee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Επάνοδος επιχειρήσεων 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Εταιρικών ομολόγων 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Ταμείο επιχειρηματικών συμμετοχών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Αναβάθμιση επιχειρήσεων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Ποιοτικός εκσυγχρονισμός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Εργαλειοθήκη ανταγωνιστικότητας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Ενίσχυση συνεργατικών σχηματισμών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1597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4.322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8490" name="Object 58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58490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5849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Επιχειρηματικότητα: παράμετροι προγραμμάτων που χορηγούν δάνεια, εγγυήσεις και μικροπιστώσεις </a:t>
            </a:r>
          </a:p>
        </p:txBody>
      </p:sp>
      <p:graphicFrame>
        <p:nvGraphicFramePr>
          <p:cNvPr id="10" name="Table 291"/>
          <p:cNvGraphicFramePr>
            <a:graphicFrameLocks noGrp="1"/>
          </p:cNvGraphicFramePr>
          <p:nvPr/>
        </p:nvGraphicFramePr>
        <p:xfrm>
          <a:off x="357478" y="2980307"/>
          <a:ext cx="8416800" cy="325079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40500">
                  <a:extLst>
                    <a:ext uri="{9D8B030D-6E8A-4147-A177-3AD203B41FA5}"/>
                  </a:extLst>
                </a:gridCol>
                <a:gridCol w="1335260">
                  <a:extLst>
                    <a:ext uri="{9D8B030D-6E8A-4147-A177-3AD203B41FA5}"/>
                  </a:extLst>
                </a:gridCol>
                <a:gridCol w="1335260"/>
                <a:gridCol w="1335260"/>
                <a:gridCol w="1335260"/>
                <a:gridCol w="1335260"/>
              </a:tblGrid>
              <a:tr h="40882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Επιχειρηματική 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επανεκκίνηση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ΤΕΠΙΧ ΙΙ 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- δάνεια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ΤΕΠΙΧ 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ΙΙ - εγγυήσεις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ΤΕΠΙΧ 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ΙΙ - </a:t>
                      </a:r>
                      <a:r>
                        <a:rPr lang="el-GR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μικροπίστωση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ΕΤΕΑΝ </a:t>
                      </a:r>
                      <a:r>
                        <a:rPr lang="en-US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Guarantee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93717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Είδος εργαλείου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Δάνεια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Δάνεια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Εγγυήσεις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Μικροπίστωση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Εγγυήσεις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366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192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549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10,00 έως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25,00*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784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300,00 έως 800,00*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500,00 έως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1.500,00*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≤ 80% του</a:t>
                      </a:r>
                      <a:r>
                        <a:rPr lang="el-GR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δανείου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(όριο εγγύησης)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≤ 80% του</a:t>
                      </a:r>
                      <a:r>
                        <a:rPr lang="el-GR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δανείου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(όριο εγγύησης)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238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ήδη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Με την ολοκλήρωση του νομοθετικού</a:t>
                      </a:r>
                      <a:r>
                        <a:rPr lang="el-GR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πλαισίου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Q1 2019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π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ρονομιακό επιτόκιο (40% με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50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% χαμηλότερο), ενίσχυση πρόσβασης στην τραπεζική χρηματοδότηση, βιώσιμη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αναδιοργάνωση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ΜΜΕ, κάλυψη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χρηματοδοτικού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κενού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ΜΜΕ όλων των κλάδων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φορείς και επιχειρήσεις κοινωνικής και αλληλέγγυας οικονομίας, ελεύθεροι επαγγελματίες,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αγρότες, νέοι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επιχειρηματίες,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νέοι 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και υφιστάμενοι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συνεργατικοί σχηματισμοί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58495" name="TextBox 1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ανάλογα αν πρόκειται για κεφάλαιο κίνησης ή για επενδυτικού σκοπού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7679" name="Object 3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67679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676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Επιχειρηματικότητα: παράμετροι προγραμμάτων που χορηγούν ίδια κεφάλαια και επιδοτήσεις</a:t>
            </a:r>
          </a:p>
        </p:txBody>
      </p:sp>
      <p:graphicFrame>
        <p:nvGraphicFramePr>
          <p:cNvPr id="10" name="Table 291"/>
          <p:cNvGraphicFramePr>
            <a:graphicFrameLocks noGrp="1"/>
          </p:cNvGraphicFramePr>
          <p:nvPr/>
        </p:nvGraphicFramePr>
        <p:xfrm>
          <a:off x="357478" y="2980307"/>
          <a:ext cx="8416801" cy="325238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654947">
                  <a:extLst>
                    <a:ext uri="{9D8B030D-6E8A-4147-A177-3AD203B41FA5}"/>
                  </a:extLst>
                </a:gridCol>
                <a:gridCol w="881439">
                  <a:extLst>
                    <a:ext uri="{9D8B030D-6E8A-4147-A177-3AD203B41FA5}"/>
                  </a:extLst>
                </a:gridCol>
                <a:gridCol w="827474"/>
                <a:gridCol w="1012814"/>
                <a:gridCol w="827474"/>
                <a:gridCol w="1012814"/>
                <a:gridCol w="1187025"/>
                <a:gridCol w="1012814"/>
              </a:tblGrid>
              <a:tr h="80895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Επάνοδος επιχειρήσεων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Εταιρικών ομολόγων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Ταμείο επιχειρηματικών συμμετοχών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Αναβάθμιση πολύ μικρών &amp; μικρών επιχειρήσεων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Ποιοτικός εκσυγχρονισμός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Εργαλειοθήκη ανταγωνιστικότητας μικρών και πολύ μικρών επιχειρήσεων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Ενίσχυση νέων και υφιστάμενων συνεργατικών σχηματισμών ΜΜΕ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59888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Είδος εργαλείου</a:t>
                      </a:r>
                      <a:endParaRPr lang="el-G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 και οιονεί ΙΚ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30987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19776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05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210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448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22,5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59888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192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59888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19776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05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120*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05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6480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 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46480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</a:t>
                      </a:r>
                    </a:p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περίπτωση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00,00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00,00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2.500,00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98677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ήδη 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Q4/2018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Q4/2018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ενίσχυση κεφαλαιακής βάσης, εξισορρόπηση μόχλευσης, προώθηση νέων επενδυτικών σχεδίων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ΜΜΕ όλων των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κλάδων (με διαφοροποίηση των σταδίων ανάπτυξης ή του μεγέθους των ΜΜΕ ανά πρόγραμμα)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67684" name="TextBox 6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€ 60 εκ. από </a:t>
            </a:r>
            <a:r>
              <a:rPr lang="en-US" sz="900">
                <a:latin typeface="Calibri" pitchFamily="34" charset="0"/>
              </a:rPr>
              <a:t>EIB </a:t>
            </a:r>
            <a:r>
              <a:rPr lang="el-GR" sz="900">
                <a:latin typeface="Calibri" pitchFamily="34" charset="0"/>
              </a:rPr>
              <a:t>και € 60 εκ. από </a:t>
            </a:r>
            <a:r>
              <a:rPr lang="en-US" sz="900">
                <a:latin typeface="Calibri" pitchFamily="34" charset="0"/>
              </a:rPr>
              <a:t>EIF</a:t>
            </a:r>
            <a:endParaRPr lang="el-GR" sz="9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8927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8927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8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8701" name="Object 2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68701" name="think-cell Slide" r:id="rId23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687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Αγροτικός τομέας: βασικά μεγέθη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35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56114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Αγροδιατροφικός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τομέας (</a:t>
                      </a:r>
                      <a:r>
                        <a:rPr lang="el-G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μικροπιστώσεις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Αγροδιατροφικός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τομέας (εγγυήσεις) 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85706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Εργαλείο συν-επενδυτικής διευκόλυνσης ιδίων κεφαλαίων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3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3</a:t>
            </a: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80% δημόσια συμμετοχή, 20% τράπεζες (η ιδιωτική συμμετοχή για τα ΙΚ δεν έχει ακόμα προσδιοριστεί)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35% εγγυήσεις, 25% ΙΚ και 40% </a:t>
            </a:r>
            <a:r>
              <a:rPr lang="el-GR" sz="1300" dirty="0" err="1">
                <a:latin typeface="Calibri" panose="020F0502020204030204" pitchFamily="34" charset="0"/>
                <a:cs typeface="Arial" pitchFamily="34" charset="0"/>
              </a:rPr>
              <a:t>μικροπιστώσεις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4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68708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613275" y="3154363"/>
          <a:ext cx="2052638" cy="2332037"/>
        </p:xfrm>
        <a:graphic>
          <a:graphicData uri="http://schemas.openxmlformats.org/presentationml/2006/ole">
            <p:oleObj spid="_x0000_s668708" r:id="rId24" imgW="2048434" imgH="2334970" progId="Excel.Chart.8">
              <p:embed/>
            </p:oleObj>
          </a:graphicData>
        </a:graphic>
      </p:graphicFrame>
      <p:sp>
        <p:nvSpPr>
          <p:cNvPr id="89" name="Rectangle 2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gray">
          <a:xfrm>
            <a:off x="5697538" y="3114675"/>
            <a:ext cx="2651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8B18A06D-D927-452D-A978-939B9422E714}" type="datetime'''''''''''20''''0''''''''''''''''''''''''''''''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200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87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88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5260975" y="5375275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437F64BF-5200-4FB4-BE52-3D7334ECAAAD}" type="datetime'''''Π''ηγέ''''''ς'' ''πρ''οέ''λε''''''''''''''υσ''η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graphicFrame>
        <p:nvGraphicFramePr>
          <p:cNvPr id="668712" name="Chart 3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6923088" y="3154363"/>
          <a:ext cx="2051050" cy="2332037"/>
        </p:xfrm>
        <a:graphic>
          <a:graphicData uri="http://schemas.openxmlformats.org/presentationml/2006/ole">
            <p:oleObj spid="_x0000_s668712" r:id="rId25" imgW="2048434" imgH="2334970" progId="Excel.Chart.8">
              <p:embed/>
            </p:oleObj>
          </a:graphicData>
        </a:graphic>
      </p:graphicFrame>
      <p:sp>
        <p:nvSpPr>
          <p:cNvPr id="94" name="Rectangle 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7234238" y="5375275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D0920083-091F-4C25-AC8A-8589D020901D}" type="datetime'''''Τρ''''''''όπο''ς'''''' ''δ''''''ι''άθ''''ε''σ''''ης''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93" name="Rectangle 2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95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gray">
          <a:xfrm>
            <a:off x="7626350" y="3114675"/>
            <a:ext cx="2651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C1AEA418-ECB3-4C4C-8DEC-5BA8456ACA60}" type="datetime'''''''''''''''''''''''''''''''''''2''0''''''''''0''''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200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668716" name="Ορθογώνιο 9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137400" y="5930900"/>
            <a:ext cx="204788" cy="153988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8717" name="Ορθογώνιο 10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137400" y="5705475"/>
            <a:ext cx="204788" cy="153988"/>
          </a:xfrm>
          <a:prstGeom prst="rect">
            <a:avLst/>
          </a:prstGeom>
          <a:solidFill>
            <a:srgbClr val="364D6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8718" name="Ορθογώνιο 10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37400" y="6156325"/>
            <a:ext cx="204788" cy="153988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03" name="Rectangle 2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7392988" y="5700713"/>
            <a:ext cx="10874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D6BC2710-69FF-405A-A6D7-62CE68F8F214}" type="datetime'''''Ίδ''ι''''α'' κ''εφάλ''''α''''ια (''IK'''''''')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Ίδια κεφάλαια (IK)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04" name="Rectangle 2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auto">
          <a:xfrm>
            <a:off x="7392988" y="5926138"/>
            <a:ext cx="6032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59CD26FD-EB5C-49E8-983A-204D9AC91624}" type="datetime'''''''''''''''''''Ε''''''γγ''''''υ''''''''''ή''''''''''σεις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Εγγυήσεις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05" name="Rectangle 2"/>
          <p:cNvSpPr>
            <a:spLocks noGrp="1" noChangeArrowheads="1"/>
          </p:cNvSpPr>
          <p:nvPr>
            <p:custDataLst>
              <p:tags r:id="rId17"/>
            </p:custDataLst>
          </p:nvPr>
        </p:nvSpPr>
        <p:spPr bwMode="auto">
          <a:xfrm>
            <a:off x="7392988" y="6151563"/>
            <a:ext cx="9858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31928237-3EDA-46B2-91D7-6D366CA942F3}" type="datetime'Μ''''ι''κ''''''''''''''''''ροπιστ''''''''ώσεις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Μικροπιστώσεις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68722" name="Ορθογώνιο 10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986338" y="5930900"/>
            <a:ext cx="204787" cy="153988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68723" name="Ορθογώνιο 10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986338" y="5705475"/>
            <a:ext cx="204787" cy="153988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14" name="Rectangle 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auto">
          <a:xfrm>
            <a:off x="5241925" y="5700713"/>
            <a:ext cx="554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2FF0FDB0-1697-48A2-AC40-A0C7061DAD8D}" type="datetime'''''''''''''''''Τ''ρ''''ά''''''''''π''ε''ζ''''ε''''''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Τράπεζες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12" name="Rectangle 2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5241925" y="5926138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7B9C59C2-AC36-4ACE-B754-F103F3F44772}" type="datetime'Δ''''''η''μ''''''''όσια ''σ''''''υμμε''''το''''χ''''''''''ή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9501" name="Object 4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59501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595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Αγροτικός τομέας: παράμετροι προγραμμάτων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</a:t>
            </a: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πλεονεκτήματα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: ουσιαστική ενίσχυση πρωτογενούς τομέα, χρηματοδότηση με περιορισμένες εξασφαλίσεις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: ΜΜΕ </a:t>
            </a:r>
            <a:r>
              <a:rPr lang="el-GR" sz="1300" dirty="0" err="1">
                <a:latin typeface="Calibri" panose="020F0502020204030204" pitchFamily="34" charset="0"/>
                <a:cs typeface="Arial" pitchFamily="34" charset="0"/>
              </a:rPr>
              <a:t>αγροδιατροφικού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 τομέα και αγρότες,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γεωργικές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εκμεταλλεύσεις και μεταποιητικές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επιχειρήσεις στο διατροφικό τομέα 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7" name="Table 291"/>
          <p:cNvGraphicFramePr>
            <a:graphicFrameLocks noGrp="1"/>
          </p:cNvGraphicFramePr>
          <p:nvPr/>
        </p:nvGraphicFramePr>
        <p:xfrm>
          <a:off x="357478" y="2980307"/>
          <a:ext cx="8416800" cy="325079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36436">
                  <a:extLst>
                    <a:ext uri="{9D8B030D-6E8A-4147-A177-3AD203B41FA5}"/>
                  </a:extLst>
                </a:gridCol>
                <a:gridCol w="2226788">
                  <a:extLst>
                    <a:ext uri="{9D8B030D-6E8A-4147-A177-3AD203B41FA5}"/>
                  </a:extLst>
                </a:gridCol>
                <a:gridCol w="2226788"/>
                <a:gridCol w="2226788"/>
              </a:tblGrid>
              <a:tr h="40882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Αγροδιατροφικός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τομέας (</a:t>
                      </a:r>
                      <a:r>
                        <a:rPr lang="el-GR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μικροπιστώσεις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Αγροδιατροφικός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τομέας (εγγυήσεις)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Εργαλείο συν-επενδυτικής διευκόλυνσης ιδίων κεφαλαίων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93717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Είδος εργαλείου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Μικροπίστωση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Εγγυήσεις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Ίδια κεφάλαια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784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238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Με την ολοκλήρωση του νομοθετικού</a:t>
                      </a:r>
                      <a:r>
                        <a:rPr lang="el-GR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πλαισίου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9951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9951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99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1314" name="Object 50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51314" name="think-cell Slide" r:id="rId24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513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Εξωστρέφεια: βασικά μεγέθη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27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56114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Made in Greece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 capital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85706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Επιχειρούμε έξω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1086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3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58% δημόσια συμμετοχή, 5% ιδιωτική συμμετοχή, 38% λοιποί μηχανισμοί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91% ΙΚ και 9%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51321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613275" y="3154363"/>
          <a:ext cx="2052638" cy="2163762"/>
        </p:xfrm>
        <a:graphic>
          <a:graphicData uri="http://schemas.openxmlformats.org/presentationml/2006/ole">
            <p:oleObj spid="_x0000_s651321" r:id="rId25" imgW="2048434" imgH="2164268" progId="Excel.Chart.8">
              <p:embed/>
            </p:oleObj>
          </a:graphicData>
        </a:graphic>
      </p:graphicFrame>
      <p:sp>
        <p:nvSpPr>
          <p:cNvPr id="64" name="Rectangle 2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108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gray">
          <a:xfrm>
            <a:off x="5734050" y="3478213"/>
            <a:ext cx="190500" cy="174625"/>
          </a:xfrm>
          <a:prstGeom prst="rect">
            <a:avLst/>
          </a:prstGeom>
          <a:solidFill>
            <a:srgbClr val="4C6C9C"/>
          </a:solidFill>
          <a:ln w="12700">
            <a:noFill/>
            <a:miter lim="800000"/>
            <a:headEnd/>
            <a:tailEnd/>
          </a:ln>
        </p:spPr>
        <p:txBody>
          <a:bodyPr wrap="none" lIns="20638" tIns="0" rIns="20638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4D647AF-16BE-48CC-A849-4F13B205F46A}" type="datetime'''''2''''''''''''''''''4'''''">
              <a:rPr lang="el-GR" altLang="en-US" sz="1150" smtClean="0">
                <a:solidFill>
                  <a:schemeClr val="bg1"/>
                </a:solidFill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24</a:t>
            </a:fld>
            <a:endParaRPr lang="el-GR" altLang="en-US" sz="1150" dirty="0" smtClean="0">
              <a:solidFill>
                <a:schemeClr val="bg1"/>
              </a:solidFill>
              <a:latin typeface="Calibri"/>
              <a:sym typeface="Calibri"/>
            </a:endParaRPr>
          </a:p>
        </p:txBody>
      </p:sp>
      <p:sp>
        <p:nvSpPr>
          <p:cNvPr id="65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5260975" y="5207000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32959C27-D793-4DBB-B7D6-AF5D34D5E0DC}" type="datetime'Π''ηγέ''''''''''''ς προέ''''''λ''ευ''''σ''η''''''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6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gray">
          <a:xfrm>
            <a:off x="5697538" y="3303588"/>
            <a:ext cx="2651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EA048FEB-CC8A-4667-9769-D34CC64C08C4}" type="datetime'5''''3''''''''''''''''''''''''''''''''''0''''''''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530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graphicFrame>
        <p:nvGraphicFramePr>
          <p:cNvPr id="651326" name="Chart 3"/>
          <p:cNvGraphicFramePr>
            <a:graphicFrameLocks/>
          </p:cNvGraphicFramePr>
          <p:nvPr>
            <p:custDataLst>
              <p:tags r:id="rId9"/>
            </p:custDataLst>
          </p:nvPr>
        </p:nvGraphicFramePr>
        <p:xfrm>
          <a:off x="6923088" y="3154363"/>
          <a:ext cx="2051050" cy="2163762"/>
        </p:xfrm>
        <a:graphic>
          <a:graphicData uri="http://schemas.openxmlformats.org/presentationml/2006/ole">
            <p:oleObj spid="_x0000_s651326" r:id="rId26" imgW="2048434" imgH="2164268" progId="Excel.Chart.8">
              <p:embed/>
            </p:oleObj>
          </a:graphicData>
        </a:graphic>
      </p:graphicFrame>
      <p:sp>
        <p:nvSpPr>
          <p:cNvPr id="70" name="Rectangle 2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72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gray">
          <a:xfrm>
            <a:off x="7626350" y="3328988"/>
            <a:ext cx="2651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5B3D644A-D472-4C66-B917-99B4291F5F7A}" type="datetime'53''''''''''''''''''''''0''''''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530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71" name="Rectangle 2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auto">
          <a:xfrm>
            <a:off x="7234238" y="5207000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E447107-6203-423C-B0A1-D83A8DC847DE}" type="datetime'Τ''''ρόπ''ος'''' ''''''δ''''ι''''''ά''θ''''''''''εσ''''''η''ς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51330" name="Ορθογώνιο 7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137400" y="5891213"/>
            <a:ext cx="204788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1331" name="Ορθογώνιο 7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37400" y="6116638"/>
            <a:ext cx="204788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82" name="Rectangle 2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7392988" y="5886450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72A6CE9C-2D92-4119-A706-6D8F99721740}" type="datetime'''''''Επ''''''''ι''''δ''''''''''''''ο''τ''''''ήσε''''ι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80" name="Rectangle 2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auto">
          <a:xfrm>
            <a:off x="7392988" y="6111875"/>
            <a:ext cx="10874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434099A4-ABD8-4ADE-8384-36CEA67DCAFC}" type="datetime'Ίδ''''''''ι''''''α'' κεφ''''''ά''''''''''λα''ι''α (IK'''')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Ίδια κεφάλαια (IK)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51334" name="Ορθογώνιο 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056188" y="5491163"/>
            <a:ext cx="204787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1335" name="Ορθογώνιο 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056188" y="5716588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1336" name="Ορθογώνιο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056188" y="6116638"/>
            <a:ext cx="204787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17" name="Rectangle 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auto">
          <a:xfrm>
            <a:off x="5311775" y="5486400"/>
            <a:ext cx="1189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36899AFA-00AB-4C16-8093-EE0D0BDBBD93}" type="datetime'''Ιδ''''''''''ι''ωτι''κ''ή'' ''σ''υ''''''μμ''ε''τοχ''ή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Ιδιωτική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19" name="Rectangle 2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5311775" y="6111875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35BB159-2BFD-4452-8131-CF154E4047FA}" type="datetime'Δ''''ημ''ό''σ''ια ''''''''συμμε''''τ''''''''ο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18" name="Rectangle 2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auto">
          <a:xfrm>
            <a:off x="5311775" y="5711825"/>
            <a:ext cx="1365250" cy="34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>
                <a:latin typeface="Calibri"/>
                <a:sym typeface="Calibri"/>
              </a:rPr>
              <a:t>Λοιποί ευρωπαϊκοί </a:t>
            </a:r>
            <a:r>
              <a:rPr lang="el-GR" altLang="en-US" sz="1150" dirty="0" smtClean="0">
                <a:latin typeface="Calibri"/>
                <a:sym typeface="Calibri"/>
              </a:rPr>
              <a:t>και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 </a:t>
            </a:r>
            <a:r>
              <a:rPr lang="el-GR" altLang="en-US" sz="1150" dirty="0">
                <a:latin typeface="Calibri"/>
                <a:sym typeface="Calibri"/>
              </a:rPr>
              <a:t>διεθνείς μηχανισμοί</a:t>
            </a:r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0528" name="Object 48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60528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60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Εξωστρέφεια: παράμετροι προγραμμάτων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: πρόσβαση σε εναλλακτικές πηγές χρηματοδότησης για τη δημιουργία επώνυμων ελληνικών προϊόντων, ενίσχυση της εμπορικής ταυτότητας και των εξαγωγών, προσέλκυση ξένων επενδύσεων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νέες και υφιστάμενες ΜΜΕ όλων των κλάδων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7" name="Table 291"/>
          <p:cNvGraphicFramePr>
            <a:graphicFrameLocks noGrp="1"/>
          </p:cNvGraphicFramePr>
          <p:nvPr/>
        </p:nvGraphicFramePr>
        <p:xfrm>
          <a:off x="357478" y="2980307"/>
          <a:ext cx="8416800" cy="325079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36436">
                  <a:extLst>
                    <a:ext uri="{9D8B030D-6E8A-4147-A177-3AD203B41FA5}"/>
                  </a:extLst>
                </a:gridCol>
                <a:gridCol w="2226788">
                  <a:extLst>
                    <a:ext uri="{9D8B030D-6E8A-4147-A177-3AD203B41FA5}"/>
                  </a:extLst>
                </a:gridCol>
                <a:gridCol w="2226788"/>
                <a:gridCol w="2226788"/>
              </a:tblGrid>
              <a:tr h="408825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Made in Greece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International Capital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Επιχειρούμε Έξω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93717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Είδος εργαλείου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Ίδια κεφάλαια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Ίδια κεφάλαια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0442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</a:t>
                      </a:r>
                      <a:r>
                        <a:rPr lang="en-US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825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784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7.000,00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238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Q1 2019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60533" name="TextBox 7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</a:t>
            </a:r>
            <a:r>
              <a:rPr lang="en-US" sz="900">
                <a:latin typeface="Calibri" pitchFamily="34" charset="0"/>
              </a:rPr>
              <a:t>Mubadala Fund</a:t>
            </a:r>
            <a:endParaRPr lang="el-GR" sz="9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0975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0975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809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211" name="Object 4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47211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647213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</a:pPr>
            <a:r>
              <a:rPr lang="el-GR" altLang="en-US" sz="1600" b="1">
                <a:latin typeface="Calibri" pitchFamily="34" charset="0"/>
              </a:rPr>
              <a:t>Προκλήσεις 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</a:pPr>
            <a:r>
              <a:rPr lang="el-GR" altLang="en-US" sz="1600" b="1">
                <a:latin typeface="Calibri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</a:pPr>
            <a:r>
              <a:rPr lang="el-GR" altLang="en-US" sz="1600" b="1">
                <a:latin typeface="Calibri" pitchFamily="34" charset="0"/>
              </a:rPr>
              <a:t>Ανάλυση ανά κλάδο / τομέα χρηματοδοτικών εργαλείων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</a:pPr>
            <a:r>
              <a:rPr lang="el-GR" altLang="en-US" sz="1600" b="1">
                <a:latin typeface="Calibri" pitchFamily="34" charset="0"/>
              </a:rPr>
              <a:t>Συμπεράσματα</a:t>
            </a:r>
            <a:endParaRPr lang="en-US" altLang="en-US" sz="1600" b="1">
              <a:latin typeface="Calibri" pitchFamily="34" charset="0"/>
            </a:endParaRPr>
          </a:p>
        </p:txBody>
      </p:sp>
      <p:sp>
        <p:nvSpPr>
          <p:cNvPr id="6472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2337" name="Object 4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52337" name="think-cell Slide" r:id="rId22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52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Υποδομές, ενέργεια, περιβάλλον και τοπική ανάπτυξη: βασικά μεγέθη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5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83% δημόσια συμμετοχή και 17% ιδιωτική συμμετοχή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98% δάνεια και 2%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31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37605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9876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Ταμείο υποδομών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39876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Εξοικονομώ κατ’ οίκον ΙΙ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948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Ενίσχυση της περιβαλλοντικής βιομηχανίας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948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Ταμείο Δυτικής Μακεδονίας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5948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Εναλλακτική ενέργεια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  <a:endParaRPr lang="el-GR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9876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1.114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2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52344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502150" y="3154363"/>
          <a:ext cx="2163763" cy="2332037"/>
        </p:xfrm>
        <a:graphic>
          <a:graphicData uri="http://schemas.openxmlformats.org/presentationml/2006/ole">
            <p:oleObj spid="_x0000_s652344" r:id="rId23" imgW="2158171" imgH="2334970" progId="Excel.Chart.8">
              <p:embed/>
            </p:oleObj>
          </a:graphicData>
        </a:graphic>
      </p:graphicFrame>
      <p:sp>
        <p:nvSpPr>
          <p:cNvPr id="37" name="Rectangle 2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40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5260975" y="5375275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05F26FF4-BF32-4AB3-85D2-823AFA527F2E}" type="datetime'''Πη''''''''γ''έ''''''ς π''''ροέλε''υ''''''''''σ''''ης''''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4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gray">
          <a:xfrm>
            <a:off x="5640388" y="3259138"/>
            <a:ext cx="3794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C5064607-892C-4CCC-A7E7-1C1CD4996814}" type="datetime'''1''''''''''''''''''''''''''''''''''''''.''''1''''14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1.114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graphicFrame>
        <p:nvGraphicFramePr>
          <p:cNvPr id="652348" name="Chart 3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6746875" y="3154363"/>
          <a:ext cx="2514600" cy="2332037"/>
        </p:xfrm>
        <a:graphic>
          <a:graphicData uri="http://schemas.openxmlformats.org/presentationml/2006/ole">
            <p:oleObj spid="_x0000_s652348" r:id="rId24" imgW="2511770" imgH="2334970" progId="Excel.Chart.8">
              <p:embed/>
            </p:oleObj>
          </a:graphicData>
        </a:graphic>
      </p:graphicFrame>
      <p:sp>
        <p:nvSpPr>
          <p:cNvPr id="43" name="Rectangle 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42" name="Rectangle 2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auto">
          <a:xfrm>
            <a:off x="7234238" y="5375275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A5C18631-354B-45BF-AAA9-B63FA1ACAE54}" type="datetime'Τ''ρ''''ό''''''πο''ς'''' δ''''''ι''''άθ''ε''''''σ''''ης''''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gray">
          <a:xfrm>
            <a:off x="7569200" y="3213100"/>
            <a:ext cx="3794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648E1570-A2B4-477C-AF70-E5C9F950F60D}" type="datetime'''''1''''''''''''''.''''''''1''''''''''''''''''''''1''''''4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1.114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81" name="Rectangle 2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gray">
          <a:xfrm>
            <a:off x="7662863" y="3387725"/>
            <a:ext cx="190500" cy="174625"/>
          </a:xfrm>
          <a:prstGeom prst="rect">
            <a:avLst/>
          </a:prstGeom>
          <a:solidFill>
            <a:srgbClr val="6F8DB9"/>
          </a:solidFill>
          <a:ln w="12700">
            <a:noFill/>
            <a:miter lim="800000"/>
            <a:headEnd/>
            <a:tailEnd/>
          </a:ln>
        </p:spPr>
        <p:txBody>
          <a:bodyPr wrap="none" lIns="20638" tIns="0" rIns="20638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CDF091B2-E598-4A1B-A635-F5A0BA4BB647}" type="datetime'''''2''''''''''''''''''''''''''''''''''''''''''''''0'">
              <a:rPr lang="el-GR" altLang="en-US" sz="1150" smtClean="0">
                <a:solidFill>
                  <a:schemeClr val="bg1"/>
                </a:solidFill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20</a:t>
            </a:fld>
            <a:endParaRPr lang="el-GR" altLang="en-US" sz="1150" dirty="0" smtClean="0">
              <a:solidFill>
                <a:schemeClr val="bg1"/>
              </a:solidFill>
              <a:latin typeface="Calibri"/>
              <a:sym typeface="Calibri"/>
            </a:endParaRPr>
          </a:p>
        </p:txBody>
      </p:sp>
      <p:sp>
        <p:nvSpPr>
          <p:cNvPr id="652353" name="Ορθογώνιο 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097463" y="5868988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2354" name="Ορθογώνιο 1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097463" y="6094413"/>
            <a:ext cx="204787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9" name="Rectangle 2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auto">
          <a:xfrm>
            <a:off x="5353050" y="6089650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621609D-F97D-40F9-B85C-C7A419AF915A}" type="datetime'Δ''ημ''''''''ό''σι''''''α'' ''σ''''υμ''''''μετ''''''''''οχ''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7" name="Rectangle 2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auto">
          <a:xfrm>
            <a:off x="5353050" y="5864225"/>
            <a:ext cx="1189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619131F2-4163-405A-8082-B2BD34B04192}" type="datetime'Ι''δι''''ω''''''''''τ''ι''κή σ''υ''''''μ''''μ''''''ετο''χή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Ιδιωτική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52357" name="Ορθογώνιο 1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272338" y="6094413"/>
            <a:ext cx="204787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2358" name="Ορθογώνιο 1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272338" y="5868988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83" name="Rectangle 2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auto">
          <a:xfrm>
            <a:off x="7527925" y="5864225"/>
            <a:ext cx="72548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12C8F0A6-AA16-4409-B809-8328CFE8E4BA}" type="datetime'Ε''πι''δ''''''ο''''τ''ή''''''''''''σε''''ι''''''''ς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84" name="Rectangle 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auto">
          <a:xfrm>
            <a:off x="7527925" y="6089650"/>
            <a:ext cx="41910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D00AD515-59D9-4230-8E10-5C72C2C13BF5}" type="datetime'''''''''''''''''''''''''''''''Δ''άν''''''ε''''''ια''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Δάνεια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1553" name="Object 4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61553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61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Υποδομές, ενέργεια, περιβάλλον και τοπική ανάπτυξη: παράμετροι προγραμμάτων</a:t>
            </a:r>
          </a:p>
        </p:txBody>
      </p:sp>
      <p:graphicFrame>
        <p:nvGraphicFramePr>
          <p:cNvPr id="7" name="Table 291"/>
          <p:cNvGraphicFramePr>
            <a:graphicFrameLocks noGrp="1"/>
          </p:cNvGraphicFramePr>
          <p:nvPr/>
        </p:nvGraphicFramePr>
        <p:xfrm>
          <a:off x="357478" y="2980307"/>
          <a:ext cx="8416800" cy="324989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40500">
                  <a:extLst>
                    <a:ext uri="{9D8B030D-6E8A-4147-A177-3AD203B41FA5}"/>
                  </a:extLst>
                </a:gridCol>
                <a:gridCol w="1335260">
                  <a:extLst>
                    <a:ext uri="{9D8B030D-6E8A-4147-A177-3AD203B41FA5}"/>
                  </a:extLst>
                </a:gridCol>
                <a:gridCol w="1335260"/>
                <a:gridCol w="1335260"/>
                <a:gridCol w="1335260"/>
                <a:gridCol w="1335260"/>
              </a:tblGrid>
              <a:tr h="55587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Ταμείο υποδομών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Εξοικονομώ </a:t>
                      </a:r>
                      <a:r>
                        <a:rPr lang="el-GR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κατ’οίκον</a:t>
                      </a:r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ΙΙ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Ενίσχυση της περιβαλλοντικής βιομηχανίας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Ταμείο Δυτικής Μακεδονίας 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Εναλλακτική ενέργεια</a:t>
                      </a:r>
                      <a:endParaRPr lang="el-G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9161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Είδος εργαλείου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Δάνεια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Δάνεια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Δάνεια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212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256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2128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194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2128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 προσδιορισμό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ανά</a:t>
                      </a:r>
                      <a:r>
                        <a:rPr lang="el-GR" sz="12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περίπτωση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ανά</a:t>
                      </a:r>
                      <a:r>
                        <a:rPr lang="el-GR" sz="12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περίπτωση</a:t>
                      </a:r>
                      <a:endParaRPr lang="el-GR" sz="1200" b="0" i="1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256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374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87,50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3,00 έως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6,00*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374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περίπτωση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</a:t>
                      </a:r>
                    </a:p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1.750,00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10,00 έως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80,00*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υπό</a:t>
                      </a:r>
                    </a:p>
                    <a:p>
                      <a:pPr algn="r" fontAlgn="ctr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προσδιορισμό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70135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201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Q1 2019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αστική ανάπτυξη, γεωγραφική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στόχευση,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συνδυασμός επιδότησης ή εγγύησης και χαμηλότοκου δανείου, προστασία περιβάλλοντος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υφιστάμενες και νεοσύστατες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ΜΜΕ, κτίρια (δημόσια ή ιδιωτικά) με ανάγκη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ενεργειακής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αναβάθμισης, ΣΔΙΤ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61558" name="TextBox 8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ανάλογα αν πρόκειται για δάνειο ή για εγγυητική πράξη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1999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1999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820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3359" name="Object 47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53359" name="think-cell Slide" r:id="rId29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533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Νέες τεχνολογίες, καινοτομία και δημιουργικότητα: βασικά μεγέθη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28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37605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3379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l-GR" sz="12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η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Βιομηχανική επανάσταση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333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Innovation Norway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833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Δημιουργική βιομηχανία Ι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833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Δημιουργική βιομηχανία ΙΙ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833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Ψηφιακό άλμα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6833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Ψηφιακό βήμα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3379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322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9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53365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613275" y="3154363"/>
          <a:ext cx="2052638" cy="1947862"/>
        </p:xfrm>
        <a:graphic>
          <a:graphicData uri="http://schemas.openxmlformats.org/presentationml/2006/ole">
            <p:oleObj spid="_x0000_s653365" r:id="rId30" imgW="2048434" imgH="1950889" progId="Excel.Chart.8">
              <p:embed/>
            </p:oleObj>
          </a:graphicData>
        </a:graphic>
      </p:graphicFrame>
      <p:cxnSp>
        <p:nvCxnSpPr>
          <p:cNvPr id="653366" name="Ευθεία γραμμή σύνδεσης 6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flipH="1" flipV="1">
            <a:off x="6143625" y="3594100"/>
            <a:ext cx="93663" cy="38100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53367" name="Ευθεία γραμμή σύνδεσης 5"/>
          <p:cNvCxnSpPr>
            <a:cxnSpLocks noChangeShapeType="1"/>
          </p:cNvCxnSpPr>
          <p:nvPr>
            <p:custDataLst>
              <p:tags r:id="rId6"/>
            </p:custDataLst>
          </p:nvPr>
        </p:nvCxnSpPr>
        <p:spPr bwMode="auto">
          <a:xfrm flipH="1">
            <a:off x="6143625" y="3457575"/>
            <a:ext cx="93663" cy="36513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3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auto">
          <a:xfrm>
            <a:off x="5260975" y="4991100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31784E67-170B-4ADD-95D9-36DD43BBBC16}" type="datetime'''''''Πη''γές'''''''' π''ρ''''''ο''''έ''''λ''''ε''''''υσης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32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34" name="Rectangle 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gray">
          <a:xfrm>
            <a:off x="5697538" y="3244850"/>
            <a:ext cx="2651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68656A0-4005-4DE2-B1A6-0131AEB8D9C2}" type="datetime'''''''''''''3''''''''2''''''''''''''''''''''''''''2''''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322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graphicFrame>
        <p:nvGraphicFramePr>
          <p:cNvPr id="653371" name="Chart 3"/>
          <p:cNvGraphicFramePr>
            <a:graphicFrameLocks/>
          </p:cNvGraphicFramePr>
          <p:nvPr>
            <p:custDataLst>
              <p:tags r:id="rId10"/>
            </p:custDataLst>
          </p:nvPr>
        </p:nvGraphicFramePr>
        <p:xfrm>
          <a:off x="6923088" y="3154363"/>
          <a:ext cx="2051050" cy="1947862"/>
        </p:xfrm>
        <a:graphic>
          <a:graphicData uri="http://schemas.openxmlformats.org/presentationml/2006/ole">
            <p:oleObj spid="_x0000_s653371" r:id="rId31" imgW="2048434" imgH="1950889" progId="Excel.Chart.8">
              <p:embed/>
            </p:oleObj>
          </a:graphicData>
        </a:graphic>
      </p:graphicFrame>
      <p:sp>
        <p:nvSpPr>
          <p:cNvPr id="39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40" name="Rectangle 2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auto">
          <a:xfrm>
            <a:off x="7234238" y="4991100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1E852FB3-087D-4CE4-BA23-E5CFD0AB0840}" type="datetime'''''''''''Τρ''ό''''π''ος ''''δ''''''''ι''ά''θ''''ε''''σ''η''ς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95" name="Rectangle 2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gray">
          <a:xfrm>
            <a:off x="7626350" y="3244850"/>
            <a:ext cx="2651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D50B89FE-3FED-45E3-B1C4-CFB6332A324C}" type="datetime'''3''''''''''''''''''''''''''''''22'''''''">
              <a:rPr lang="el-GR" altLang="en-US" sz="1150" b="1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322</a:t>
            </a:fld>
            <a:endParaRPr lang="el-GR" altLang="en-US" sz="1150" b="1" dirty="0" smtClean="0">
              <a:latin typeface="Calibri"/>
              <a:sym typeface="Calibri"/>
            </a:endParaRPr>
          </a:p>
        </p:txBody>
      </p:sp>
      <p:sp>
        <p:nvSpPr>
          <p:cNvPr id="653375" name="Ορθογώνιο 5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65975" y="5665788"/>
            <a:ext cx="204788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3376" name="Ορθογώνιο 2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165975" y="5891213"/>
            <a:ext cx="204788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3377" name="Ορθογώνιο 2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65975" y="6116638"/>
            <a:ext cx="204788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53" name="Rectangle 2"/>
          <p:cNvSpPr>
            <a:spLocks noGrp="1" noChangeArrowheads="1"/>
          </p:cNvSpPr>
          <p:nvPr>
            <p:custDataLst>
              <p:tags r:id="rId17"/>
            </p:custDataLst>
          </p:nvPr>
        </p:nvSpPr>
        <p:spPr bwMode="auto">
          <a:xfrm>
            <a:off x="7421563" y="5661025"/>
            <a:ext cx="6032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8F666FB3-056C-4D2D-8FDC-7B59360001F9}" type="datetime'''''''''''''Εγ''''''γυή''''''''''σ''''''''''ε''''''''ι''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Εγγυήσεις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94" name="Rectangle 2"/>
          <p:cNvSpPr>
            <a:spLocks noGrp="1" noChangeArrowheads="1"/>
          </p:cNvSpPr>
          <p:nvPr>
            <p:custDataLst>
              <p:tags r:id="rId18"/>
            </p:custDataLst>
          </p:nvPr>
        </p:nvSpPr>
        <p:spPr bwMode="auto">
          <a:xfrm>
            <a:off x="7421563" y="5886450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F87FC4D3-2E0A-41BC-B973-1E0D4F7C7F6E}" type="datetime'''''Ε''''''πι''''''''δ''ο''''''τ''''''''ή''σ''''''''''ει''ς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00" name="Rectangle 2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auto">
          <a:xfrm>
            <a:off x="7421563" y="6111875"/>
            <a:ext cx="10874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F9C9F818-DDC5-4951-A4B6-1B7B77471AE7}" type="datetime'Ί''''''δια'''''' κ''''''ε''''φάλ''α''ια ''(''I''K'''''''''')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Ίδια κεφάλαια (IK)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6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71% δημόσια συμμετοχή, 15% ιδιωτική συμμετοχή, 7% τράπεζες, 7% λοιποί μηχανισμοί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22% εγγυήσεις, 47% ΙΚ και 31%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53382" name="Ορθογώνιο 1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986338" y="5891213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3383" name="Ορθογώνιο 1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986338" y="5665788"/>
            <a:ext cx="204787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3384" name="Ορθογώνιο 1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986338" y="5265738"/>
            <a:ext cx="204787" cy="153987"/>
          </a:xfrm>
          <a:prstGeom prst="rect">
            <a:avLst/>
          </a:prstGeom>
          <a:solidFill>
            <a:srgbClr val="364D6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53385" name="Ορθογώνιο 15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986338" y="6116638"/>
            <a:ext cx="204787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82" name="Rectangle 2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5241925" y="5661025"/>
            <a:ext cx="554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0EBA1756-079A-42FE-BBEE-8040A627F8BD}" type="datetime'Τ''''ρ''''''''''''ά''''''''''''''''π''ε''ζ''''''ε''ς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Τράπεζες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81" name="Rectangle 2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auto">
          <a:xfrm>
            <a:off x="5241925" y="5260975"/>
            <a:ext cx="1431925" cy="34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>
                <a:latin typeface="Calibri"/>
                <a:sym typeface="Calibri"/>
              </a:rPr>
              <a:t>Λοιποί ευρωπαϊκοί </a:t>
            </a:r>
            <a:endParaRPr lang="el-GR" altLang="en-US" sz="1150" dirty="0" smtClean="0">
              <a:latin typeface="Calibri"/>
              <a:sym typeface="Calibri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και </a:t>
            </a:r>
            <a:r>
              <a:rPr lang="el-GR" altLang="en-US" sz="1150" dirty="0">
                <a:latin typeface="Calibri"/>
                <a:sym typeface="Calibri"/>
              </a:rPr>
              <a:t>διεθνείς </a:t>
            </a:r>
            <a:r>
              <a:rPr lang="el-GR" altLang="en-US" sz="1150" dirty="0" smtClean="0">
                <a:latin typeface="Calibri"/>
                <a:sym typeface="Calibri"/>
              </a:rPr>
              <a:t>μηχανισμοί</a:t>
            </a:r>
            <a:endParaRPr lang="el-GR" altLang="en-US" sz="1150" dirty="0">
              <a:latin typeface="Calibri"/>
              <a:sym typeface="Calibri"/>
            </a:endParaRPr>
          </a:p>
        </p:txBody>
      </p:sp>
      <p:sp>
        <p:nvSpPr>
          <p:cNvPr id="83" name="Rectangle 2"/>
          <p:cNvSpPr>
            <a:spLocks noGrp="1" noChangeArrowheads="1"/>
          </p:cNvSpPr>
          <p:nvPr>
            <p:custDataLst>
              <p:tags r:id="rId26"/>
            </p:custDataLst>
          </p:nvPr>
        </p:nvSpPr>
        <p:spPr bwMode="auto">
          <a:xfrm>
            <a:off x="5241925" y="5886450"/>
            <a:ext cx="1189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0DD85F31-2AA9-408D-A604-DAB6C4BA9CAD}" type="datetime'''''''''''''''''Ιδι''ω''τι''''κ''''ή'' συμ''μετο''''''χή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Ιδιωτική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84" name="Rectangle 2"/>
          <p:cNvSpPr>
            <a:spLocks noGrp="1" noChangeArrowheads="1"/>
          </p:cNvSpPr>
          <p:nvPr>
            <p:custDataLst>
              <p:tags r:id="rId27"/>
            </p:custDataLst>
          </p:nvPr>
        </p:nvSpPr>
        <p:spPr bwMode="auto">
          <a:xfrm>
            <a:off x="5241925" y="6111875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5E092305-5BC4-45BE-8A4F-26FB493C8583}" type="datetime'Δη''''μ''''''ό''''''σι''''α'' ''σ''υ''μμε''''''τ''''''ο''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0747" name="Object 27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0747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6707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Νέες τεχνολογίες, καινοτομία και δημιουργικότητα: παράμετροι προγραμμάτων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τεχνολογική αναβ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ά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θμιση, άμεσος συνδυασμός τραπεζικής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χρηματοδότησης και επιδότησης, χρηματοδότηση περιβαλλοντολογικής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καινοτομίας, προώθηση κλάδων / προϊόντων νέας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εποχής</a:t>
            </a:r>
            <a:endParaRPr lang="en-US" sz="1300" b="1" dirty="0">
              <a:latin typeface="Calibri" panose="020F0502020204030204" pitchFamily="34" charset="0"/>
              <a:cs typeface="Arial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ΜΜΕ ψηφιακής τεχνολογίας, κλάδων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«γαλάζιας»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ανάπτυξης, πράσινης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και καινοτόμου επιχειρηματικότητας, νέων τεχνολογιών, τηλεοπτικών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και κινηματογραφικών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παραγωγών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12" name="Table 291"/>
          <p:cNvGraphicFramePr>
            <a:graphicFrameLocks noGrp="1"/>
          </p:cNvGraphicFramePr>
          <p:nvPr/>
        </p:nvGraphicFramePr>
        <p:xfrm>
          <a:off x="357478" y="2980307"/>
          <a:ext cx="8416799" cy="3250232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60246">
                  <a:extLst>
                    <a:ext uri="{9D8B030D-6E8A-4147-A177-3AD203B41FA5}"/>
                  </a:extLst>
                </a:gridCol>
                <a:gridCol w="978797">
                  <a:extLst>
                    <a:ext uri="{9D8B030D-6E8A-4147-A177-3AD203B41FA5}"/>
                  </a:extLst>
                </a:gridCol>
                <a:gridCol w="1135379"/>
                <a:gridCol w="1135379"/>
                <a:gridCol w="989736"/>
                <a:gridCol w="1098756"/>
                <a:gridCol w="1318506"/>
              </a:tblGrid>
              <a:tr h="546538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lang="el-GR" sz="1200" b="1" i="0" u="none" strike="noStrike" kern="1200" baseline="300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η</a:t>
                      </a: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  Βιομηχανική επανάσταση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Innovation Norway</a:t>
                      </a:r>
                      <a:endParaRPr lang="el-GR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Δημιουργικής βιομηχανίας Ι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Δημιουργικής βιομηχανίας ΙΙ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Ψηφιακό άλμα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Ψηφιακό βήμα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8217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Είδος εργαλείου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Εγγυήσεις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Εγγυήσεις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ΙΚ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1668"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18814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05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2179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22*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18814">
                <a:tc>
                  <a:txBody>
                    <a:bodyPr/>
                    <a:lstStyle/>
                    <a:p>
                      <a:pPr algn="r" fontAlgn="b"/>
                      <a:r>
                        <a:rPr lang="el-GR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05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05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</a:t>
                      </a:r>
                      <a:r>
                        <a:rPr lang="en-US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**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1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35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Ελάχιστο όριο χρηματοδότησης (σε χιλ. €)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7942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Μέγιστο όριο χρηματοδότησης (σε χιλ. €)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≤80% του δανείου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(όριο εγγύησης)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≤80% του δανείου</a:t>
                      </a: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** </a:t>
                      </a:r>
                    </a:p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(όριο εγγύησης)</a:t>
                      </a:r>
                    </a:p>
                  </a:txBody>
                  <a:tcPr marL="9525" marR="3600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3847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Χρόνος διάθεσης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Q1 2019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Q1 2019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70752" name="TextBox 6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€ 12 εκ. με κάλυψη εγγύησης ΕΤΕΑΝ , </a:t>
            </a:r>
            <a:r>
              <a:rPr lang="en-US" sz="900">
                <a:latin typeface="Calibri" pitchFamily="34" charset="0"/>
              </a:rPr>
              <a:t>**: </a:t>
            </a:r>
            <a:r>
              <a:rPr lang="el-GR" sz="900">
                <a:latin typeface="Calibri" pitchFamily="34" charset="0"/>
              </a:rPr>
              <a:t>Επιδότηση ευρωπαϊκού οικονομικού χώρου, *</a:t>
            </a:r>
            <a:r>
              <a:rPr lang="en-US" sz="900">
                <a:latin typeface="Calibri" pitchFamily="34" charset="0"/>
              </a:rPr>
              <a:t>*</a:t>
            </a:r>
            <a:r>
              <a:rPr lang="el-GR" sz="900">
                <a:latin typeface="Calibri" pitchFamily="34" charset="0"/>
              </a:rPr>
              <a:t>*: για δάνεια κεφαλαίου κίνησης, έως € 900 χιλ. για δάνεια επενδυτικού σκοπού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3023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3023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830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1766" name="Object 2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1766" name="think-cell Slide" r:id="rId1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 panose="020F0502020204030204" pitchFamily="34" charset="0"/>
              <a:cs typeface="+mn-cs"/>
              <a:sym typeface="Calibri" panose="020F0502020204030204" pitchFamily="34" charset="0"/>
            </a:endParaRPr>
          </a:p>
        </p:txBody>
      </p:sp>
      <p:sp>
        <p:nvSpPr>
          <p:cNvPr id="6717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Τουρισμός: βασικά μεγέθη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27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62774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98092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Ενίσχυση τουριστικών ΜΜΕ -εκσυγχρονισμός και ποιοτική αναβάθμιση παρεχομένων υπηρεσιών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958775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Ενίσχυση ίδρυσης και λειτουργίας νέων τουριστικών ΜΜΕ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8335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2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100% δημόσια συμμετοχή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100%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71773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613275" y="3154363"/>
          <a:ext cx="2052638" cy="2703512"/>
        </p:xfrm>
        <a:graphic>
          <a:graphicData uri="http://schemas.openxmlformats.org/presentationml/2006/ole">
            <p:oleObj spid="_x0000_s671773" r:id="rId16" imgW="2048434" imgH="2706859" progId="Excel.Chart.8">
              <p:embed/>
            </p:oleObj>
          </a:graphicData>
        </a:graphic>
      </p:graphicFrame>
      <p:sp>
        <p:nvSpPr>
          <p:cNvPr id="64" name="Rectangle 2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65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5260975" y="5746750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32959C27-D793-4DBB-B7D6-AF5D34D5E0DC}" type="datetime'Π''ηγέ''''''''''''ς προέ''''''λ''ευ''''σ''η''''''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graphicFrame>
        <p:nvGraphicFramePr>
          <p:cNvPr id="671776" name="Chart 3"/>
          <p:cNvGraphicFramePr>
            <a:graphicFrameLocks/>
          </p:cNvGraphicFramePr>
          <p:nvPr>
            <p:custDataLst>
              <p:tags r:id="rId7"/>
            </p:custDataLst>
          </p:nvPr>
        </p:nvGraphicFramePr>
        <p:xfrm>
          <a:off x="6923088" y="3154363"/>
          <a:ext cx="2051050" cy="2703512"/>
        </p:xfrm>
        <a:graphic>
          <a:graphicData uri="http://schemas.openxmlformats.org/presentationml/2006/ole">
            <p:oleObj spid="_x0000_s671776" r:id="rId17" imgW="2048434" imgH="2706859" progId="Excel.Chart.8">
              <p:embed/>
            </p:oleObj>
          </a:graphicData>
        </a:graphic>
      </p:graphicFrame>
      <p:sp>
        <p:nvSpPr>
          <p:cNvPr id="70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71" name="Rectangle 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7234238" y="5746750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E447107-6203-423C-B0A1-D83A8DC847DE}" type="datetime'Τ''''ρόπ''ος'''' ''''''δ''''ι''''''ά''θ''''''''''εσ''''''η''ς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71779" name="Ορθογώνιο 7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267575" y="6127750"/>
            <a:ext cx="204788" cy="153988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82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7523163" y="6122988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72A6CE9C-2D92-4119-A706-6D8F99721740}" type="datetime'''''''Επ''''''''ι''''δ''''''''''''''ο''τ''''''ήσε''''ι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71781" name="Ορθογώνιο 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106988" y="6127750"/>
            <a:ext cx="204787" cy="153988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19" name="Rectangle 2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5362575" y="6122988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35BB159-2BFD-4452-8131-CF154E4047FA}" type="datetime'Δ''''ημ''ό''σ''ια ''''''''συμμε''''τ''''''''ο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2787" name="Object 1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2787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6727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Τουρισμός: παράμετροι προγραμμάτων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: αναβάθμιση και εκσυγχρονισμός τουριστικών επιχειρήσεων, ενδυνάμωση τουριστικού προϊόντος, υποστήριξη νέων επιχειρηματιών στον τουρισμό 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υφιστάμενες &amp; νέες ΜΜΕ που δραστηριοποιούνται στον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τουρισμό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7" name="Table 291"/>
          <p:cNvGraphicFramePr>
            <a:graphicFrameLocks noGrp="1"/>
          </p:cNvGraphicFramePr>
          <p:nvPr/>
        </p:nvGraphicFramePr>
        <p:xfrm>
          <a:off x="357478" y="2980307"/>
          <a:ext cx="8416799" cy="324903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99861">
                  <a:extLst>
                    <a:ext uri="{9D8B030D-6E8A-4147-A177-3AD203B41FA5}"/>
                  </a:extLst>
                </a:gridCol>
                <a:gridCol w="3308469">
                  <a:extLst>
                    <a:ext uri="{9D8B030D-6E8A-4147-A177-3AD203B41FA5}"/>
                  </a:extLst>
                </a:gridCol>
                <a:gridCol w="3308469"/>
              </a:tblGrid>
              <a:tr h="54594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Ενίσχυση τουριστικών ΜΜΕ -εκσυγχρονισμός και ποιοτική αναβάθμιση παρεχομένων υπηρεσιών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Ενίσχυση ίδρυσης και λειτουργίας νέων τουριστικών ΜΜΕ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8198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Είδος εργαλείου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9145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</a:t>
                      </a:r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3910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3910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12,50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396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75,00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694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4047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4047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84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3814" name="Object 2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3814" name="think-cell Slide" r:id="rId1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/>
              <a:cs typeface="+mn-cs"/>
              <a:sym typeface="Calibri"/>
            </a:endParaRPr>
          </a:p>
        </p:txBody>
      </p:sp>
      <p:sp>
        <p:nvSpPr>
          <p:cNvPr id="6738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Ανθρώπινο κεφάλαιο: βασικά μεγέθη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πρόγραμμα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27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52718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51379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Ενίσχυση </a:t>
                      </a:r>
                      <a:r>
                        <a:rPr lang="el-GR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αυτοαπασχόλησης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πτυχιούχων τριτοβάθμιας εκπαίδευσης (α’ κύκλος)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51379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Ενίσχυση </a:t>
                      </a:r>
                      <a:r>
                        <a:rPr lang="el-GR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αυτοαπασχόλησης</a:t>
                      </a: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πτυχιούχων τριτοβάθμιας εκπαίδευσης (β’ κύκλος)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8343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Νεοφυής επιχειρηματικότητα 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651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Ερευνώ – Δημιουργώ – Καινοτομώ (α’ και β’ κύκλος)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483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1588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Διμερείς συνεργασίες Ε&amp;Τ με Γερμανία, Ρωσία και Ισραήλ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5689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Ειδικές δράσεις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329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816</a:t>
                      </a:r>
                      <a:endParaRPr lang="el-GR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6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διαφορετικά χρηματοδοτικά προγράμματα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100% δημόσια συμμετοχή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100%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73821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613275" y="3154363"/>
          <a:ext cx="2052638" cy="2703512"/>
        </p:xfrm>
        <a:graphic>
          <a:graphicData uri="http://schemas.openxmlformats.org/presentationml/2006/ole">
            <p:oleObj spid="_x0000_s673821" r:id="rId16" imgW="2048434" imgH="2706859" progId="Excel.Chart.8">
              <p:embed/>
            </p:oleObj>
          </a:graphicData>
        </a:graphic>
      </p:graphicFrame>
      <p:sp>
        <p:nvSpPr>
          <p:cNvPr id="64" name="Rectangle 2"/>
          <p:cNvSpPr>
            <a:spLocks noGrp="1" noChangeArrowheads="1"/>
          </p:cNvSpPr>
          <p:nvPr>
            <p:custDataLst>
              <p:tags r:id="rId5"/>
            </p:custDataLst>
          </p:nvPr>
        </p:nvSpPr>
        <p:spPr bwMode="auto">
          <a:xfrm>
            <a:off x="4989513" y="3017838"/>
            <a:ext cx="2778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65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5260975" y="5746750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32959C27-D793-4DBB-B7D6-AF5D34D5E0DC}" type="datetime'Π''ηγέ''''''''''''ς προέ''''''λ''ευ''''σ''η''''''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graphicFrame>
        <p:nvGraphicFramePr>
          <p:cNvPr id="673824" name="Chart 3"/>
          <p:cNvGraphicFramePr>
            <a:graphicFrameLocks/>
          </p:cNvGraphicFramePr>
          <p:nvPr>
            <p:custDataLst>
              <p:tags r:id="rId7"/>
            </p:custDataLst>
          </p:nvPr>
        </p:nvGraphicFramePr>
        <p:xfrm>
          <a:off x="6923088" y="3154363"/>
          <a:ext cx="2051050" cy="2703512"/>
        </p:xfrm>
        <a:graphic>
          <a:graphicData uri="http://schemas.openxmlformats.org/presentationml/2006/ole">
            <p:oleObj spid="_x0000_s673824" r:id="rId17" imgW="2048434" imgH="2706859" progId="Excel.Chart.8">
              <p:embed/>
            </p:oleObj>
          </a:graphicData>
        </a:graphic>
      </p:graphicFrame>
      <p:sp>
        <p:nvSpPr>
          <p:cNvPr id="70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8321675" y="3017838"/>
            <a:ext cx="2778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εκ. €</a:t>
            </a:r>
          </a:p>
        </p:txBody>
      </p:sp>
      <p:sp>
        <p:nvSpPr>
          <p:cNvPr id="71" name="Rectangle 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7234238" y="5746750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E447107-6203-423C-B0A1-D83A8DC847DE}" type="datetime'Τ''''ρόπ''ος'''' ''''''δ''''ι''''''ά''θ''''''''''εσ''''''η''ς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73827" name="Ορθογώνιο 7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267575" y="6116638"/>
            <a:ext cx="204788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82" name="Rectangle 2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7523163" y="6111875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72A6CE9C-2D92-4119-A706-6D8F99721740}" type="datetime'''''''Επ''''''''ι''''δ''''''''''''''ο''τ''''''ήσε''''ι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73829" name="Ορθογώνιο 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078413" y="6116638"/>
            <a:ext cx="204787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19" name="Rectangle 2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auto">
          <a:xfrm>
            <a:off x="5334000" y="6111875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35BB159-2BFD-4452-8131-CF154E4047FA}" type="datetime'Δ''''ημ''ό''σ''ια ''''''''συμμε''''τ''''''''ο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55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5855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5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4836" name="Object 20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4836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6748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Ανθρώπινο κεφάλαιο: παράμετροι προγραμμάτων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62401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Συγκριτικά πλεονεκτήματα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: ενίσχυση νεανικής επιχειρηματικότητας μέσα από τη χρηματοδότηση  έως και του 100% της δαπάνης παγίων και των λειτουργικών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δαπανών 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Ωφελούμενοι: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πτυχιούχοι τριτοβάθμιας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εκπαίδευσης (βάσει συγκεκριμένων εισοδηματικών κριτηρίων)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7" name="Table 291"/>
          <p:cNvGraphicFramePr>
            <a:graphicFrameLocks noGrp="1"/>
          </p:cNvGraphicFramePr>
          <p:nvPr/>
        </p:nvGraphicFramePr>
        <p:xfrm>
          <a:off x="357478" y="2980307"/>
          <a:ext cx="8417351" cy="325235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27480">
                  <a:extLst>
                    <a:ext uri="{9D8B030D-6E8A-4147-A177-3AD203B41FA5}"/>
                  </a:extLst>
                </a:gridCol>
                <a:gridCol w="1317639">
                  <a:extLst>
                    <a:ext uri="{9D8B030D-6E8A-4147-A177-3AD203B41FA5}"/>
                  </a:extLst>
                </a:gridCol>
                <a:gridCol w="1317639"/>
                <a:gridCol w="1390842"/>
                <a:gridCol w="972000"/>
                <a:gridCol w="827751"/>
                <a:gridCol w="864000"/>
              </a:tblGrid>
              <a:tr h="54616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Προγράμματα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Ενίσχυση </a:t>
                      </a:r>
                      <a:r>
                        <a:rPr lang="el-GR" sz="1200" b="1" i="0" u="none" strike="noStrike" kern="1200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αυτοαπασχόλησης</a:t>
                      </a: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 (α’ κύκλος)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Ενίσχυση </a:t>
                      </a:r>
                      <a:r>
                        <a:rPr lang="el-GR" sz="1200" b="1" i="0" u="none" strike="noStrike" kern="1200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αυτοαπασχόλησης</a:t>
                      </a: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  (β’ κύκλος)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Νεοφυής επιχειρηματικότητα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Ερευνώ – Δημιουργώ – Καινοτομώ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Διμερείς </a:t>
                      </a:r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συνεργασίες</a:t>
                      </a:r>
                    </a:p>
                    <a:p>
                      <a:pPr algn="ctr" rtl="0" fontAlgn="b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Ε&amp;Τ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200" b="1" i="0" u="none" strike="noStrike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Ειδικές δράσεις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18205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Είδος εργαλείου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Επιδότηση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2056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Μέγεθος πόρων (σε εκ. €)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483</a:t>
                      </a:r>
                      <a:endParaRPr lang="el-G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</a:t>
                      </a:r>
                      <a:endParaRPr lang="el-G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el-G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11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Δημόσια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συμμετοχή (εγχώρια και κοινοτική)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182056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Ιδιωτική συμμετοχή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82056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Τράπεζες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113"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Λοιποί</a:t>
                      </a:r>
                      <a:r>
                        <a:rPr lang="el-GR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ευρωπαϊκοί και διεθνείς μηχανισμοί</a:t>
                      </a:r>
                      <a:endParaRPr lang="el-G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el-G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11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Ελάχιστο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64113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Μέγιστο </a:t>
                      </a:r>
                      <a:r>
                        <a:rPr lang="el-G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όριο χρηματοδότησης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(σε χιλ. €)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 έως 50,00*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25,00 έως 50,00*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60,00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  <a:endParaRPr lang="el-GR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  <a:endParaRPr lang="el-GR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κατά περίπτωση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09155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Χρόνος διάθεσης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 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ήδη (α’ κύκλος)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Διατίθεται </a:t>
                      </a:r>
                    </a:p>
                    <a:p>
                      <a:pPr algn="ctr" fontAlgn="ctr"/>
                      <a:r>
                        <a:rPr lang="el-G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ήδη</a:t>
                      </a:r>
                      <a:endParaRPr lang="el-G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Q4 2018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74841" name="TextBox 7"/>
          <p:cNvSpPr txBox="1">
            <a:spLocks noChangeArrowheads="1"/>
          </p:cNvSpPr>
          <p:nvPr/>
        </p:nvSpPr>
        <p:spPr bwMode="auto">
          <a:xfrm>
            <a:off x="250825" y="6269038"/>
            <a:ext cx="83058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900">
                <a:latin typeface="Calibri" pitchFamily="34" charset="0"/>
              </a:rPr>
              <a:t>*: ανάλογα το είδος της επιχείρησης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5069" name="Object 1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5069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Συμπεράσματα</a:t>
            </a:r>
          </a:p>
        </p:txBody>
      </p:sp>
      <p:sp>
        <p:nvSpPr>
          <p:cNvPr id="68507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094" name="Object 1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86094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6860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Συμπεράσματα πολιτικής εφαρμογής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2087563" y="1592263"/>
            <a:ext cx="6705600" cy="14049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€ 7,5  με 8 δισ. σύνολο πόρων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με δυνατότητα κάλυψης άνω των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€ 24 δισ.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χρηματοδοτικού κενού (αν θεωρηθεί ελάχιστη μόχλευση 3.0) σε επίπεδο παραγωγικών επενδύσεων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7 τομείς – 35 κατηγορίες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χρηματοδοτικών εργαλείων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Συνολικά θα ωφεληθούν πάνω από 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40 χιλ. επιχειρήσεις και φυσικά πρόσωπα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(αν θεωρηθεί ότι η μέση ενίσχυση θα είναι της τάξεως των € 200 χιλ.)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087563" y="3213100"/>
            <a:ext cx="6705600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Εφαρμογή 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“</a:t>
            </a:r>
            <a:r>
              <a:rPr lang="en-US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Big Push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Model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”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: οριζόντια και άμεση ενίσχυση πολλών διακριτών και αλληλοσυνδεόμενων κλάδων με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στόχο την προώθηση πολλαπλών επενδύσεων 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Δημόσιος και διεθνοποιημένος χαρακτήρας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: αυξημένη δημόσια (εθνική και κοινοτική) συμμετοχή, ενισχυμένη παρουσία διεθνών οργανισμών (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EIF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EIB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EBRD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, </a:t>
            </a:r>
            <a:r>
              <a:rPr lang="en-US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IFC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Πυλώνας ανάπτυξης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: τα χρηματοδοτικά εργαλεία θα αποτελέσουν τη βάση για την ίδρυση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της 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Ελληνικής Αναπτυξιακής Τράπεζας 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Q1 2019</a:t>
            </a:r>
            <a:r>
              <a:rPr lang="el-GR" sz="14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)</a:t>
            </a: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gray">
          <a:xfrm>
            <a:off x="2087563" y="4833938"/>
            <a:ext cx="6705600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Εφαρμογή νέων χρηματοδοτικών εργαλείων (π.χ. </a:t>
            </a:r>
            <a:r>
              <a:rPr lang="el-GR" sz="1350" kern="0" dirty="0" err="1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μικροπιστώσεις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στον αγροτικό κλάδο, ενίσχυση </a:t>
            </a:r>
            <a:r>
              <a:rPr lang="el-GR" sz="1350" kern="0" dirty="0" err="1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αυτοαπασχόλησης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) που 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απευθύνονται σε ευάλωτες κοινωνικά ομάδες 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Έμφαση, μέσω </a:t>
            </a:r>
            <a:r>
              <a:rPr lang="el-GR" sz="1350" kern="0" dirty="0" err="1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στοχευμένων</a:t>
            </a:r>
            <a:r>
              <a:rPr lang="el-GR" sz="135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εργαλείων, στην προστασία του περιβάλλοντος, την ενίσχυση της τοπικής ανάπτυξης και την </a:t>
            </a: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προάσπιση του κοινωνικού ιστού </a:t>
            </a:r>
            <a:endParaRPr lang="en-US" sz="1350" b="1" kern="0" dirty="0">
              <a:solidFill>
                <a:srgbClr val="7030A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6" name="28 - Ορθογώνιο"/>
          <p:cNvSpPr/>
          <p:nvPr/>
        </p:nvSpPr>
        <p:spPr bwMode="auto">
          <a:xfrm>
            <a:off x="304800" y="1592263"/>
            <a:ext cx="1593850" cy="1404937"/>
          </a:xfrm>
          <a:prstGeom prst="rect">
            <a:avLst/>
          </a:prstGeom>
          <a:solidFill>
            <a:srgbClr val="DFE5E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Χαρακτηριστικά μεγέθη</a:t>
            </a:r>
            <a:endParaRPr lang="en-US" sz="1350" b="1" kern="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7" name="28 - Ορθογώνιο"/>
          <p:cNvSpPr/>
          <p:nvPr/>
        </p:nvSpPr>
        <p:spPr bwMode="auto">
          <a:xfrm>
            <a:off x="304800" y="3213100"/>
            <a:ext cx="1593850" cy="1403350"/>
          </a:xfrm>
          <a:prstGeom prst="rect">
            <a:avLst/>
          </a:prstGeom>
          <a:solidFill>
            <a:srgbClr val="9DB1C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35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Μοντέλο εφαρμογής</a:t>
            </a:r>
            <a:endParaRPr lang="el-GR" sz="1350" b="1" kern="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8" name="28 - Ορθογώνιο"/>
          <p:cNvSpPr/>
          <p:nvPr/>
        </p:nvSpPr>
        <p:spPr bwMode="auto">
          <a:xfrm>
            <a:off x="304800" y="4833938"/>
            <a:ext cx="1593850" cy="1403350"/>
          </a:xfrm>
          <a:prstGeom prst="rect">
            <a:avLst/>
          </a:prstGeom>
          <a:solidFill>
            <a:srgbClr val="364D6E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350" b="1" kern="0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Διασφάλιση κοινωνικού κεκτημένου </a:t>
            </a:r>
            <a:endParaRPr lang="en-US" sz="1350" b="1" kern="0" dirty="0">
              <a:solidFill>
                <a:prstClr val="white"/>
              </a:solidFill>
              <a:latin typeface="Calibri" panose="020F0502020204030204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3712" name="Object 208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533712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5337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Προκλήσεις ολιστικής αναπτυξιακής στρατηγικής</a:t>
            </a:r>
          </a:p>
        </p:txBody>
      </p:sp>
      <p:sp>
        <p:nvSpPr>
          <p:cNvPr id="60" name="28 - Ορθογώνιο"/>
          <p:cNvSpPr/>
          <p:nvPr/>
        </p:nvSpPr>
        <p:spPr bwMode="auto">
          <a:xfrm>
            <a:off x="304800" y="1592263"/>
            <a:ext cx="1593850" cy="1404937"/>
          </a:xfrm>
          <a:prstGeom prst="rect">
            <a:avLst/>
          </a:prstGeom>
          <a:solidFill>
            <a:srgbClr val="DFE5E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Πλαίσιο στρατηγικής</a:t>
            </a:r>
            <a:endParaRPr lang="en-US" sz="1500" b="1" kern="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gray">
          <a:xfrm>
            <a:off x="2114550" y="1592263"/>
            <a:ext cx="6670675" cy="14049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Ανάγκη επανόδου της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ελληνικής οικονομίας σε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τροχιά διατηρήσιμης ανάπτυξης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με βιωσιμότητα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και </a:t>
            </a:r>
            <a:r>
              <a:rPr lang="el-GR" sz="1500" kern="0" dirty="0" err="1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αειφορία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Εγγύηση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εργασιακών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δικαιωμάτων 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Σεβασμός στο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ευρωπαϊκό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κοινωνικό κεκτημένο</a:t>
            </a:r>
          </a:p>
        </p:txBody>
      </p:sp>
      <p:sp>
        <p:nvSpPr>
          <p:cNvPr id="67" name="28 - Ορθογώνιο"/>
          <p:cNvSpPr/>
          <p:nvPr/>
        </p:nvSpPr>
        <p:spPr bwMode="auto">
          <a:xfrm>
            <a:off x="304800" y="3213100"/>
            <a:ext cx="1593850" cy="1403350"/>
          </a:xfrm>
          <a:prstGeom prst="rect">
            <a:avLst/>
          </a:prstGeom>
          <a:solidFill>
            <a:srgbClr val="9DB1C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 err="1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Μετα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-σχηματισμός παραγωγικού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μοντέλου </a:t>
            </a:r>
          </a:p>
        </p:txBody>
      </p:sp>
      <p:sp>
        <p:nvSpPr>
          <p:cNvPr id="68" name="Rectangle 5"/>
          <p:cNvSpPr>
            <a:spLocks noChangeArrowheads="1"/>
          </p:cNvSpPr>
          <p:nvPr/>
        </p:nvSpPr>
        <p:spPr bwMode="gray">
          <a:xfrm>
            <a:off x="2114550" y="3213100"/>
            <a:ext cx="6697663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Κεντρική πρόκληση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της νέας Αναπτυξιακής Στρατηγικής 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Διαρθρωτική ανταγωνιστικότητα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με όρους συλλογικής ευημερίας και κοινωνικής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δικαιοσύνης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Προστασία περιβάλλοντος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και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φυσικού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κεφαλαίου της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χώρας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Περαιτέρω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αποκλιμάκωση ανεργίας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(που ήδη έχει μειωθεί σημαντικά - από 26% τον Ιανουάριο του 2015 σε 19% τον Ιούλιο του 2018)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9" name="28 - Ορθογώνιο"/>
          <p:cNvSpPr/>
          <p:nvPr/>
        </p:nvSpPr>
        <p:spPr bwMode="auto">
          <a:xfrm>
            <a:off x="304800" y="4833938"/>
            <a:ext cx="1593850" cy="1403350"/>
          </a:xfrm>
          <a:prstGeom prst="rect">
            <a:avLst/>
          </a:prstGeom>
          <a:solidFill>
            <a:srgbClr val="364D6E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Ανάκαμψη τραπεζικού συστήματος</a:t>
            </a:r>
            <a:endParaRPr lang="en-US" sz="1500" b="1" kern="0" dirty="0">
              <a:solidFill>
                <a:prstClr val="white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0" name="Rectangle 5"/>
          <p:cNvSpPr>
            <a:spLocks noChangeArrowheads="1"/>
          </p:cNvSpPr>
          <p:nvPr/>
        </p:nvSpPr>
        <p:spPr bwMode="gray">
          <a:xfrm>
            <a:off x="2114550" y="4833938"/>
            <a:ext cx="6697663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Βελτίωση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πρόσβασης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στη διατραπεζική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αγορά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, αντιμετώπιση «κόκκινων» δανείων, σταδιακή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επιστροφή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καταθέσεων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Μείωση εξάρτησης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από το Μηχανισμό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Έκτακτης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Ρευστότητας (Ε</a:t>
            </a:r>
            <a:r>
              <a:rPr lang="en-US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LA)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Άρση των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περιορισμών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στην κίνηση κεφαλαίων στο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εσωτερικό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174" name="Object 278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593174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5931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Ενίσχυση υγιούς πιστωτικής επέκτασης</a:t>
            </a:r>
          </a:p>
        </p:txBody>
      </p:sp>
      <p:sp>
        <p:nvSpPr>
          <p:cNvPr id="273" name="object 2"/>
          <p:cNvSpPr/>
          <p:nvPr/>
        </p:nvSpPr>
        <p:spPr>
          <a:xfrm>
            <a:off x="4406900" y="1571625"/>
            <a:ext cx="4378325" cy="422275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object 3"/>
          <p:cNvSpPr/>
          <p:nvPr/>
        </p:nvSpPr>
        <p:spPr>
          <a:xfrm>
            <a:off x="4471988" y="1608138"/>
            <a:ext cx="4221162" cy="4095750"/>
          </a:xfrm>
          <a:custGeom>
            <a:avLst/>
            <a:gdLst/>
            <a:ahLst/>
            <a:cxnLst/>
            <a:rect l="l" t="t" r="r" b="b"/>
            <a:pathLst>
              <a:path w="3447287" h="4094988">
                <a:moveTo>
                  <a:pt x="0" y="4094988"/>
                </a:moveTo>
                <a:lnTo>
                  <a:pt x="3447287" y="4094988"/>
                </a:lnTo>
                <a:lnTo>
                  <a:pt x="3447287" y="0"/>
                </a:lnTo>
                <a:lnTo>
                  <a:pt x="0" y="0"/>
                </a:lnTo>
                <a:lnTo>
                  <a:pt x="0" y="4094988"/>
                </a:lnTo>
                <a:close/>
              </a:path>
            </a:pathLst>
          </a:custGeom>
          <a:solidFill>
            <a:srgbClr val="FFFFFF"/>
          </a:solid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object 4"/>
          <p:cNvSpPr/>
          <p:nvPr/>
        </p:nvSpPr>
        <p:spPr>
          <a:xfrm>
            <a:off x="4471988" y="1608138"/>
            <a:ext cx="4221162" cy="4095750"/>
          </a:xfrm>
          <a:custGeom>
            <a:avLst/>
            <a:gdLst/>
            <a:ahLst/>
            <a:cxnLst/>
            <a:rect l="l" t="t" r="r" b="b"/>
            <a:pathLst>
              <a:path w="3447287" h="4094988">
                <a:moveTo>
                  <a:pt x="0" y="4094988"/>
                </a:moveTo>
                <a:lnTo>
                  <a:pt x="3447287" y="4094988"/>
                </a:lnTo>
                <a:lnTo>
                  <a:pt x="3447287" y="0"/>
                </a:lnTo>
                <a:lnTo>
                  <a:pt x="0" y="0"/>
                </a:lnTo>
                <a:lnTo>
                  <a:pt x="0" y="4094988"/>
                </a:lnTo>
                <a:close/>
              </a:path>
            </a:pathLst>
          </a:custGeom>
          <a:ln w="19812">
            <a:solidFill>
              <a:srgbClr val="4F2C7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object 5"/>
          <p:cNvSpPr/>
          <p:nvPr/>
        </p:nvSpPr>
        <p:spPr>
          <a:xfrm>
            <a:off x="4471988" y="1619250"/>
            <a:ext cx="4221162" cy="392113"/>
          </a:xfrm>
          <a:prstGeom prst="rect">
            <a:avLst/>
          </a:prstGeom>
          <a:solidFill>
            <a:srgbClr val="9DB1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sz="1500" dirty="0"/>
          </a:p>
        </p:txBody>
      </p:sp>
      <p:sp>
        <p:nvSpPr>
          <p:cNvPr id="593181" name="object 6"/>
          <p:cNvSpPr>
            <a:spLocks/>
          </p:cNvSpPr>
          <p:nvPr/>
        </p:nvSpPr>
        <p:spPr bwMode="auto">
          <a:xfrm>
            <a:off x="4471988" y="1608138"/>
            <a:ext cx="4221162" cy="392112"/>
          </a:xfrm>
          <a:custGeom>
            <a:avLst/>
            <a:gdLst/>
            <a:ahLst/>
            <a:cxnLst>
              <a:cxn ang="0">
                <a:pos x="0" y="391667"/>
              </a:cxn>
              <a:cxn ang="0">
                <a:pos x="3447287" y="391667"/>
              </a:cxn>
              <a:cxn ang="0">
                <a:pos x="3447287" y="0"/>
              </a:cxn>
              <a:cxn ang="0">
                <a:pos x="0" y="0"/>
              </a:cxn>
              <a:cxn ang="0">
                <a:pos x="0" y="391667"/>
              </a:cxn>
            </a:cxnLst>
            <a:rect l="0" t="0" r="r" b="b"/>
            <a:pathLst>
              <a:path w="3447287" h="391667">
                <a:moveTo>
                  <a:pt x="0" y="391667"/>
                </a:moveTo>
                <a:lnTo>
                  <a:pt x="3447287" y="391667"/>
                </a:lnTo>
                <a:lnTo>
                  <a:pt x="3447287" y="0"/>
                </a:lnTo>
                <a:lnTo>
                  <a:pt x="0" y="0"/>
                </a:lnTo>
                <a:lnTo>
                  <a:pt x="0" y="391667"/>
                </a:lnTo>
                <a:close/>
              </a:path>
            </a:pathLst>
          </a:custGeom>
          <a:noFill/>
          <a:ln w="19812">
            <a:solidFill>
              <a:srgbClr val="4F2C7E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278" name="object 7"/>
          <p:cNvSpPr txBox="1"/>
          <p:nvPr/>
        </p:nvSpPr>
        <p:spPr>
          <a:xfrm>
            <a:off x="4579938" y="1676400"/>
            <a:ext cx="3952875" cy="3206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defRPr/>
            </a:pPr>
            <a:r>
              <a:rPr lang="el-GR" sz="1600" b="1" spc="-15" dirty="0">
                <a:solidFill>
                  <a:srgbClr val="FFFFFF"/>
                </a:solidFill>
                <a:latin typeface="Calibri" panose="020F0502020204030204" pitchFamily="34" charset="0"/>
                <a:cs typeface="Arial"/>
              </a:rPr>
              <a:t>Μέσα από:</a:t>
            </a:r>
            <a:endParaRPr sz="1600" dirty="0">
              <a:latin typeface="Calibri" panose="020F0502020204030204" pitchFamily="34" charset="0"/>
              <a:cs typeface="Arial"/>
            </a:endParaRPr>
          </a:p>
        </p:txBody>
      </p:sp>
      <p:sp>
        <p:nvSpPr>
          <p:cNvPr id="279" name="object 8"/>
          <p:cNvSpPr/>
          <p:nvPr/>
        </p:nvSpPr>
        <p:spPr>
          <a:xfrm>
            <a:off x="250825" y="1571625"/>
            <a:ext cx="4349750" cy="422433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object 9"/>
          <p:cNvSpPr/>
          <p:nvPr/>
        </p:nvSpPr>
        <p:spPr>
          <a:xfrm>
            <a:off x="287338" y="1608138"/>
            <a:ext cx="4184650" cy="4095750"/>
          </a:xfrm>
          <a:custGeom>
            <a:avLst/>
            <a:gdLst/>
            <a:ahLst/>
            <a:cxnLst/>
            <a:rect l="l" t="t" r="r" b="b"/>
            <a:pathLst>
              <a:path w="3218688" h="4096512">
                <a:moveTo>
                  <a:pt x="2886455" y="0"/>
                </a:moveTo>
                <a:lnTo>
                  <a:pt x="0" y="0"/>
                </a:lnTo>
                <a:lnTo>
                  <a:pt x="0" y="4096512"/>
                </a:lnTo>
                <a:lnTo>
                  <a:pt x="2886455" y="4096512"/>
                </a:lnTo>
                <a:lnTo>
                  <a:pt x="3218688" y="2048256"/>
                </a:lnTo>
                <a:lnTo>
                  <a:pt x="28864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object 10"/>
          <p:cNvSpPr/>
          <p:nvPr/>
        </p:nvSpPr>
        <p:spPr>
          <a:xfrm>
            <a:off x="287338" y="1608138"/>
            <a:ext cx="4184650" cy="4095750"/>
          </a:xfrm>
          <a:custGeom>
            <a:avLst/>
            <a:gdLst/>
            <a:ahLst/>
            <a:cxnLst/>
            <a:rect l="l" t="t" r="r" b="b"/>
            <a:pathLst>
              <a:path w="3218688" h="4096512">
                <a:moveTo>
                  <a:pt x="0" y="0"/>
                </a:moveTo>
                <a:lnTo>
                  <a:pt x="2886455" y="0"/>
                </a:lnTo>
                <a:lnTo>
                  <a:pt x="3218688" y="2048256"/>
                </a:lnTo>
                <a:lnTo>
                  <a:pt x="2886455" y="4096512"/>
                </a:lnTo>
                <a:lnTo>
                  <a:pt x="0" y="4096512"/>
                </a:lnTo>
                <a:lnTo>
                  <a:pt x="0" y="0"/>
                </a:lnTo>
                <a:close/>
              </a:path>
            </a:pathLst>
          </a:custGeom>
          <a:ln w="19811">
            <a:solidFill>
              <a:srgbClr val="E8E2DA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object 16"/>
          <p:cNvSpPr txBox="1"/>
          <p:nvPr/>
        </p:nvSpPr>
        <p:spPr>
          <a:xfrm>
            <a:off x="4548188" y="2108200"/>
            <a:ext cx="4070350" cy="2938463"/>
          </a:xfrm>
          <a:prstGeom prst="rect">
            <a:avLst/>
          </a:prstGeom>
        </p:spPr>
        <p:txBody>
          <a:bodyPr lIns="0" tIns="0" rIns="0" bIns="0"/>
          <a:lstStyle/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 b="1">
                <a:latin typeface="Calibri" pitchFamily="34" charset="0"/>
              </a:rPr>
              <a:t>Σχεδιασμό και υλοποίηση </a:t>
            </a:r>
            <a:r>
              <a:rPr lang="el-GR" sz="1600">
                <a:latin typeface="Calibri" pitchFamily="34" charset="0"/>
              </a:rPr>
              <a:t>χρηματοδοτικών προγραμμάτων μείωσης ή και κατανομής  (“risk sharing”) του πιστωτικού κινδύνου</a:t>
            </a:r>
          </a:p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>
                <a:latin typeface="Calibri" pitchFamily="34" charset="0"/>
              </a:rPr>
              <a:t>Ενίσχυση της χρηματοδότησης των </a:t>
            </a:r>
            <a:r>
              <a:rPr lang="el-GR" sz="1600" b="1">
                <a:latin typeface="Calibri" pitchFamily="34" charset="0"/>
              </a:rPr>
              <a:t>παραγωγικών τομέων </a:t>
            </a:r>
            <a:r>
              <a:rPr lang="el-GR" sz="1600">
                <a:latin typeface="Calibri" pitchFamily="34" charset="0"/>
              </a:rPr>
              <a:t>της οικονομίας και κυρίως των ΜΜΕ</a:t>
            </a:r>
          </a:p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 b="1">
                <a:latin typeface="Calibri" pitchFamily="34" charset="0"/>
              </a:rPr>
              <a:t>Συνεργασία</a:t>
            </a:r>
            <a:r>
              <a:rPr lang="el-GR" sz="1600">
                <a:latin typeface="Calibri" pitchFamily="34" charset="0"/>
              </a:rPr>
              <a:t> με ευρωπαϊκούς θεσμούς</a:t>
            </a:r>
          </a:p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endParaRPr lang="en-US" sz="1600">
              <a:latin typeface="Calibri" pitchFamily="34" charset="0"/>
            </a:endParaRPr>
          </a:p>
        </p:txBody>
      </p:sp>
      <p:sp>
        <p:nvSpPr>
          <p:cNvPr id="283" name="object 17"/>
          <p:cNvSpPr/>
          <p:nvPr/>
        </p:nvSpPr>
        <p:spPr>
          <a:xfrm>
            <a:off x="1711325" y="5238750"/>
            <a:ext cx="5287963" cy="9906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object 18"/>
          <p:cNvSpPr/>
          <p:nvPr/>
        </p:nvSpPr>
        <p:spPr>
          <a:xfrm>
            <a:off x="1655763" y="5224463"/>
            <a:ext cx="5400675" cy="102076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object 19"/>
          <p:cNvSpPr/>
          <p:nvPr/>
        </p:nvSpPr>
        <p:spPr>
          <a:xfrm>
            <a:off x="1789113" y="5292725"/>
            <a:ext cx="5130800" cy="8842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object 20"/>
          <p:cNvSpPr txBox="1"/>
          <p:nvPr/>
        </p:nvSpPr>
        <p:spPr>
          <a:xfrm>
            <a:off x="1933575" y="5364163"/>
            <a:ext cx="4838700" cy="741362"/>
          </a:xfrm>
          <a:prstGeom prst="rect">
            <a:avLst/>
          </a:prstGeom>
        </p:spPr>
        <p:txBody>
          <a:bodyPr lIns="0" tIns="0" rIns="0" bIns="0" anchor="ctr"/>
          <a:lstStyle/>
          <a:p>
            <a:pPr marL="12700" algn="ctr"/>
            <a:r>
              <a:rPr lang="el-GR" sz="1600" b="1">
                <a:solidFill>
                  <a:srgbClr val="FFFFFF"/>
                </a:solidFill>
                <a:latin typeface="Calibri" pitchFamily="34" charset="0"/>
              </a:rPr>
              <a:t>Οι τράπεζες καλούνται να αναδιαμορφώσουν όρους και διαδικασίες στο μεταμνημονιακό περιβάλλον</a:t>
            </a:r>
            <a:endParaRPr lang="en-US" sz="16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87" name="object 12"/>
          <p:cNvSpPr/>
          <p:nvPr/>
        </p:nvSpPr>
        <p:spPr>
          <a:xfrm>
            <a:off x="288925" y="1604963"/>
            <a:ext cx="3835400" cy="392112"/>
          </a:xfrm>
          <a:custGeom>
            <a:avLst/>
            <a:gdLst/>
            <a:ahLst/>
            <a:cxnLst/>
            <a:rect l="l" t="t" r="r" b="b"/>
            <a:pathLst>
              <a:path w="2950464" h="391667">
                <a:moveTo>
                  <a:pt x="2897886" y="0"/>
                </a:moveTo>
                <a:lnTo>
                  <a:pt x="0" y="0"/>
                </a:lnTo>
                <a:lnTo>
                  <a:pt x="0" y="391667"/>
                </a:lnTo>
                <a:lnTo>
                  <a:pt x="2950464" y="388492"/>
                </a:lnTo>
                <a:lnTo>
                  <a:pt x="2897886" y="0"/>
                </a:lnTo>
                <a:close/>
              </a:path>
            </a:pathLst>
          </a:custGeom>
          <a:solidFill>
            <a:srgbClr val="DFE5E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sz="1500"/>
          </a:p>
        </p:txBody>
      </p:sp>
      <p:sp>
        <p:nvSpPr>
          <p:cNvPr id="21" name="object 16"/>
          <p:cNvSpPr txBox="1"/>
          <p:nvPr/>
        </p:nvSpPr>
        <p:spPr>
          <a:xfrm>
            <a:off x="288925" y="2108200"/>
            <a:ext cx="3908425" cy="2938463"/>
          </a:xfrm>
          <a:prstGeom prst="rect">
            <a:avLst/>
          </a:prstGeom>
        </p:spPr>
        <p:txBody>
          <a:bodyPr lIns="0" tIns="0" rIns="0" bIns="0"/>
          <a:lstStyle/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 b="1">
                <a:latin typeface="Calibri" pitchFamily="34" charset="0"/>
              </a:rPr>
              <a:t>Άμεση επανεκκίνηση </a:t>
            </a:r>
            <a:r>
              <a:rPr lang="el-GR" sz="1600">
                <a:latin typeface="Calibri" pitchFamily="34" charset="0"/>
              </a:rPr>
              <a:t>των διαδικασιών παροχής νέων πιστώσεων σε υγιείς και φερέγγυες επιχειρήσεις και νοικοκυριά </a:t>
            </a:r>
          </a:p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 b="1">
                <a:latin typeface="Calibri" pitchFamily="34" charset="0"/>
              </a:rPr>
              <a:t>Αντιστροφή </a:t>
            </a:r>
            <a:r>
              <a:rPr lang="el-GR" sz="1600">
                <a:latin typeface="Calibri" pitchFamily="34" charset="0"/>
              </a:rPr>
              <a:t>πιστωτικής συρρίκνωσης</a:t>
            </a:r>
          </a:p>
          <a:p>
            <a:pPr marL="247650" indent="-1920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4F2C7E"/>
              </a:buClr>
              <a:buSzPct val="125000"/>
              <a:buFont typeface="Arial" charset="0"/>
              <a:buChar char="▪"/>
              <a:tabLst>
                <a:tab pos="247650" algn="l"/>
              </a:tabLst>
            </a:pPr>
            <a:r>
              <a:rPr lang="el-GR" sz="1600" b="1">
                <a:latin typeface="Calibri" pitchFamily="34" charset="0"/>
              </a:rPr>
              <a:t>Χρηματοδοτική στήριξη </a:t>
            </a:r>
            <a:r>
              <a:rPr lang="el-GR" sz="1600">
                <a:latin typeface="Calibri" pitchFamily="34" charset="0"/>
              </a:rPr>
              <a:t>νέων, καινοτόμων και εξωστρεφών επιχειρηματικών σχεδίων και πρωτοβουλιών</a:t>
            </a:r>
            <a:endParaRPr lang="en-US" sz="1600" b="1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22" name="object 7"/>
          <p:cNvSpPr txBox="1"/>
          <p:nvPr/>
        </p:nvSpPr>
        <p:spPr>
          <a:xfrm>
            <a:off x="288925" y="1676400"/>
            <a:ext cx="3952875" cy="3206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defRPr/>
            </a:pPr>
            <a:r>
              <a:rPr lang="el-GR" sz="1600" b="1" spc="-15" dirty="0">
                <a:latin typeface="Calibri" panose="020F0502020204030204" pitchFamily="34" charset="0"/>
                <a:cs typeface="Arial"/>
              </a:rPr>
              <a:t>Ανάγκη υγιούς πιστωτικής επέκτασης</a:t>
            </a:r>
            <a:endParaRPr sz="1600" dirty="0">
              <a:latin typeface="Calibri" panose="020F0502020204030204" pitchFamily="34" charset="0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6879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6879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6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6997" name="Object 6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36997" name="think-cell Slide" r:id="rId5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Calibri"/>
              <a:ea typeface="+mj-ea"/>
              <a:cs typeface="+mj-cs"/>
              <a:sym typeface="Calibri"/>
            </a:endParaRPr>
          </a:p>
        </p:txBody>
      </p:sp>
      <p:sp>
        <p:nvSpPr>
          <p:cNvPr id="6369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Βασικές παράμετροι χρηματοδοτικών εργαλείων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gray">
          <a:xfrm>
            <a:off x="2087563" y="1592263"/>
            <a:ext cx="6705600" cy="14049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Εξατομικευμένος χαρακτήρας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: επιχειρηματικότητα, αγροτικός τομέας, εξωστρέφεια, υποδομές / ενέργεια / περιβάλλον / τοπική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ανάπτυξη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, νέες τεχνολογίες / καινοτομία / δημιουργικότητα, τουρισμός, ανθρώπινο κεφάλαιο 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Διαφοροποιημένη χρηματοδότηση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μέσω δανείων, εγγυήσεων, </a:t>
            </a:r>
            <a:r>
              <a:rPr lang="el-GR" sz="1500" kern="0" dirty="0" err="1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μικρο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-πιστώσεων, ιδίων κεφαλαίων και επιδοτήσεων </a:t>
            </a:r>
            <a:endParaRPr lang="en-US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2087563" y="3213100"/>
            <a:ext cx="6705600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Ενισχυμένη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δημόσια συμμετοχή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Ισχυρή παρουσία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διεθνών οργανισμών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Δυνατότητα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αυξημένης μόχλευσης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και κινητοποίησης ιδιωτικών κεφαλαίων   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Προνομιακοί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όροι χρηματοδότησης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gray">
          <a:xfrm>
            <a:off x="2087563" y="4833938"/>
            <a:ext cx="6705600" cy="1403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tIns="54000" bIns="54000" anchor="ctr"/>
          <a:lstStyle/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Άμεση διάθεση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/ χορήγηση στην αγορά (έως το </a:t>
            </a:r>
            <a:r>
              <a:rPr lang="en-US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Q1 2019) </a:t>
            </a:r>
            <a:endParaRPr lang="el-GR" sz="1500" kern="0" dirty="0">
              <a:solidFill>
                <a:prstClr val="black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Συνολικά υπάρχει στόχευση να διατεθούν στην αγορά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€ ~7,5 με €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8,0 δισ.</a:t>
            </a:r>
            <a:r>
              <a:rPr lang="en-US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την επόμενη τριετία μέσω των χρηματοδοτικών εργαλείων, που εκτιμάται πως θα προκαλέσουν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πάνω από € 22 δισ. παραγωγικές επενδύσεις</a:t>
            </a:r>
          </a:p>
          <a:p>
            <a:pPr marL="174625" indent="-174625" eaLnBrk="0" fontAlgn="auto" hangingPunct="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Δυνατότητα ενίσχυσης ενός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σημαντικού αριθμού τελικών ωφελουμένων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επιχειρήσεων που βρίσκονται σε </a:t>
            </a: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διαφορετικά στάδια </a:t>
            </a:r>
            <a:r>
              <a:rPr lang="el-GR" sz="1500" kern="0" dirty="0">
                <a:solidFill>
                  <a:prstClr val="black"/>
                </a:solidFill>
                <a:latin typeface="Calibri" panose="020F0502020204030204" pitchFamily="34" charset="0"/>
                <a:cs typeface="Arial" pitchFamily="34" charset="0"/>
              </a:rPr>
              <a:t>ανάπτυξης </a:t>
            </a:r>
          </a:p>
        </p:txBody>
      </p:sp>
      <p:sp>
        <p:nvSpPr>
          <p:cNvPr id="16" name="28 - Ορθογώνιο"/>
          <p:cNvSpPr/>
          <p:nvPr/>
        </p:nvSpPr>
        <p:spPr bwMode="auto">
          <a:xfrm>
            <a:off x="304800" y="1592263"/>
            <a:ext cx="1593850" cy="1404937"/>
          </a:xfrm>
          <a:prstGeom prst="rect">
            <a:avLst/>
          </a:prstGeom>
          <a:solidFill>
            <a:srgbClr val="DFE5E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Στόχευση</a:t>
            </a:r>
            <a:endParaRPr lang="en-US" sz="1500" b="1" kern="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7" name="28 - Ορθογώνιο"/>
          <p:cNvSpPr/>
          <p:nvPr/>
        </p:nvSpPr>
        <p:spPr bwMode="auto">
          <a:xfrm>
            <a:off x="304800" y="3213100"/>
            <a:ext cx="1593850" cy="1403350"/>
          </a:xfrm>
          <a:prstGeom prst="rect">
            <a:avLst/>
          </a:prstGeom>
          <a:solidFill>
            <a:srgbClr val="9DB1CF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Πλεονεκτήματα</a:t>
            </a:r>
            <a:endParaRPr lang="el-GR" sz="1500" b="1" kern="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8" name="28 - Ορθογώνιο"/>
          <p:cNvSpPr/>
          <p:nvPr/>
        </p:nvSpPr>
        <p:spPr bwMode="auto">
          <a:xfrm>
            <a:off x="304800" y="4833938"/>
            <a:ext cx="1593850" cy="1403350"/>
          </a:xfrm>
          <a:prstGeom prst="rect">
            <a:avLst/>
          </a:prstGeom>
          <a:solidFill>
            <a:srgbClr val="364D6E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marL="0" lvl="1"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500" b="1" kern="0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Αποτελέσματα</a:t>
            </a:r>
            <a:endParaRPr lang="en-US" sz="1500" b="1" kern="0" dirty="0">
              <a:solidFill>
                <a:prstClr val="white"/>
              </a:solidFill>
              <a:latin typeface="Calibri" panose="020F0502020204030204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975" name="Object 7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35975" name="think-cell Slide" r:id="rId34" imgW="360" imgH="360" progId="">
              <p:embed/>
            </p:oleObj>
          </a:graphicData>
        </a:graphic>
      </p:graphicFrame>
      <p:sp>
        <p:nvSpPr>
          <p:cNvPr id="23" name="22 - Ορθογώνιο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90525" cy="184150"/>
          </a:xfrm>
          <a:prstGeom prst="rect">
            <a:avLst/>
          </a:prstGeom>
          <a:solidFill>
            <a:scrgbClr r="0" g="0" b="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1150" dirty="0">
              <a:solidFill>
                <a:srgbClr val="000099"/>
              </a:solidFill>
              <a:latin typeface="Calibri" panose="020F0502020204030204" pitchFamily="34" charset="0"/>
              <a:cs typeface="+mn-cs"/>
              <a:sym typeface="Calibri" panose="020F0502020204030204" pitchFamily="34" charset="0"/>
            </a:endParaRPr>
          </a:p>
        </p:txBody>
      </p:sp>
      <p:sp>
        <p:nvSpPr>
          <p:cNvPr id="6359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Σύνολο πόρων χρηματοδοτικών εργαλείων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319088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Μέγεθος ανά τομέα και κλάδο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gray">
          <a:xfrm>
            <a:off x="4759325" y="2595563"/>
            <a:ext cx="3927475" cy="293687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algn="ctr" rotWithShape="0">
              <a:srgbClr val="000000"/>
            </a:outerShdw>
          </a:effectLst>
        </p:spPr>
        <p:txBody>
          <a:bodyPr tIns="54000" bIns="54000" anchor="b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200" b="1" kern="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Πηγή προέλευσης και τρόπος διάθεσης</a:t>
            </a:r>
            <a:endParaRPr lang="en-GB" sz="1200" b="1" kern="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10" name="Table 291"/>
          <p:cNvGraphicFramePr>
            <a:graphicFrameLocks noGrp="1"/>
          </p:cNvGraphicFramePr>
          <p:nvPr/>
        </p:nvGraphicFramePr>
        <p:xfrm>
          <a:off x="338579" y="2986311"/>
          <a:ext cx="3889801" cy="325080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6993">
                  <a:extLst>
                    <a:ext uri="{9D8B030D-6E8A-4147-A177-3AD203B41FA5}"/>
                  </a:extLst>
                </a:gridCol>
                <a:gridCol w="1312808">
                  <a:extLst>
                    <a:ext uri="{9D8B030D-6E8A-4147-A177-3AD203B41FA5}"/>
                  </a:extLst>
                </a:gridCol>
              </a:tblGrid>
              <a:tr h="40555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Τομείς / κλάδοι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Σύνολο πόρων </a:t>
                      </a:r>
                      <a:endParaRPr lang="en-US" sz="1200" b="1" i="0" u="none" strike="noStrike" kern="12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l-GR" sz="1200" b="1" i="0" u="none" strike="noStrike" kern="12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(σε εκ. €)</a:t>
                      </a:r>
                      <a:endParaRPr lang="el-GR" sz="1200" b="1" i="0" u="none" strike="noStrike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6AD">
                        <a:alpha val="7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Επιχειρηματικότητα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4.322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Αγροτικός τομέας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Εξωστρέφεια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530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46215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Υποδομές, ενέργεια, περιβάλλον και τοπική ανάπτυξη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1.114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96032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Νέες 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τεχνολογίες, καινοτομία και δημιουργικότητα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322</a:t>
                      </a: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Τουρισμός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510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Ανθρώπινο κεφάλαιο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816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33834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Σύνολο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CD7F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7.813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600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gray">
          <a:xfrm>
            <a:off x="319088" y="1592263"/>
            <a:ext cx="8453437" cy="954087"/>
          </a:xfrm>
          <a:prstGeom prst="rect">
            <a:avLst/>
          </a:prstGeom>
          <a:solidFill>
            <a:schemeClr val="bg1">
              <a:alpha val="40000"/>
            </a:schemeClr>
          </a:solidFill>
          <a:ln w="2540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0934" tIns="107424" rIns="90934" bIns="45464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7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διαφορετικοί τομείς / κλάδοι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Πηγές πόρων: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69% δημόσια συμμετοχή (εθνική και κοινοτική), 16% ιδιωτική συμμετοχή, 11% τράπεζες, 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4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% λοιποί μηχανισμοί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l-GR" sz="1300" b="1" dirty="0">
                <a:latin typeface="Calibri" panose="020F0502020204030204" pitchFamily="34" charset="0"/>
                <a:cs typeface="Arial" pitchFamily="34" charset="0"/>
              </a:rPr>
              <a:t>Τρόπος διάθεσης: </a:t>
            </a:r>
            <a:r>
              <a:rPr lang="en-US" sz="1300" dirty="0">
                <a:latin typeface="Calibri" panose="020F0502020204030204" pitchFamily="34" charset="0"/>
                <a:cs typeface="Arial" pitchFamily="34" charset="0"/>
              </a:rPr>
              <a:t>3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1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% δάνεια, 4% εγγυήσεις, 34% ΙΚ, 2% </a:t>
            </a:r>
            <a:r>
              <a:rPr lang="el-GR" sz="1300" dirty="0" err="1">
                <a:latin typeface="Calibri" panose="020F0502020204030204" pitchFamily="34" charset="0"/>
                <a:cs typeface="Arial" pitchFamily="34" charset="0"/>
              </a:rPr>
              <a:t>μικροπιστώσεις</a:t>
            </a:r>
            <a:r>
              <a:rPr lang="el-GR" sz="1300" dirty="0">
                <a:latin typeface="Calibri" panose="020F0502020204030204" pitchFamily="34" charset="0"/>
                <a:cs typeface="Arial" pitchFamily="34" charset="0"/>
              </a:rPr>
              <a:t> και 30% επιδοτήσεις</a:t>
            </a:r>
            <a:endParaRPr lang="el-GR" sz="1300" dirty="0">
              <a:latin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635982" name="Chart 3"/>
          <p:cNvGraphicFramePr>
            <a:graphicFrameLocks/>
          </p:cNvGraphicFramePr>
          <p:nvPr>
            <p:custDataLst>
              <p:tags r:id="rId4"/>
            </p:custDataLst>
          </p:nvPr>
        </p:nvGraphicFramePr>
        <p:xfrm>
          <a:off x="4551363" y="3154363"/>
          <a:ext cx="2141537" cy="1976437"/>
        </p:xfrm>
        <a:graphic>
          <a:graphicData uri="http://schemas.openxmlformats.org/presentationml/2006/ole">
            <p:oleObj spid="_x0000_s635982" r:id="rId35" imgW="2139881" imgH="1981372" progId="Excel.Chart.8">
              <p:embed/>
            </p:oleObj>
          </a:graphicData>
        </a:graphic>
      </p:graphicFrame>
      <p:cxnSp>
        <p:nvCxnSpPr>
          <p:cNvPr id="635983" name="Ευθεία γραμμή σύνδεσης 103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 flipH="1" flipV="1">
            <a:off x="6143625" y="3387725"/>
            <a:ext cx="93663" cy="14288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6" name="Rectangle 2"/>
          <p:cNvSpPr>
            <a:spLocks noGrp="1" noChangeArrowheads="1"/>
          </p:cNvSpPr>
          <p:nvPr>
            <p:custDataLst>
              <p:tags r:id="rId6"/>
            </p:custDataLst>
          </p:nvPr>
        </p:nvSpPr>
        <p:spPr bwMode="auto">
          <a:xfrm>
            <a:off x="4959350" y="2935288"/>
            <a:ext cx="3381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δισ. €</a:t>
            </a:r>
          </a:p>
        </p:txBody>
      </p:sp>
      <p:sp>
        <p:nvSpPr>
          <p:cNvPr id="21" name="Rectangle 2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gray">
          <a:xfrm>
            <a:off x="5678488" y="3152775"/>
            <a:ext cx="303212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094D6B6-3B4A-4059-BEED-AC487D5AF164}" type="datetime'''''7'''''''''''',''''8''''''''''1'">
              <a:rPr lang="el-GR" altLang="en-US" sz="1150" b="1" smtClean="0">
                <a:latin typeface="Calibri" panose="020F0502020204030204" pitchFamily="34" charset="0"/>
                <a:sym typeface="Calibri" panose="020F0502020204030204" pitchFamily="34" charset="0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7,81</a:t>
            </a:fld>
            <a:endParaRPr lang="el-GR" altLang="en-US" sz="1150" b="1" dirty="0" smtClean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5260975" y="5019675"/>
            <a:ext cx="11366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0584E7C5-0D4C-4C67-A8D5-5651691FF40C}" type="datetime'''''Π''''ηγέ''ς'''' π''ρ''''''''οέλ''ε''''''''υσ''''η''''ς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Πηγές προέλευσης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graphicFrame>
        <p:nvGraphicFramePr>
          <p:cNvPr id="635987" name="Chart 3"/>
          <p:cNvGraphicFramePr>
            <a:graphicFrameLocks/>
          </p:cNvGraphicFramePr>
          <p:nvPr>
            <p:custDataLst>
              <p:tags r:id="rId9"/>
            </p:custDataLst>
          </p:nvPr>
        </p:nvGraphicFramePr>
        <p:xfrm>
          <a:off x="6896100" y="3154363"/>
          <a:ext cx="2141538" cy="1976437"/>
        </p:xfrm>
        <a:graphic>
          <a:graphicData uri="http://schemas.openxmlformats.org/presentationml/2006/ole">
            <p:oleObj spid="_x0000_s635987" r:id="rId36" imgW="2145978" imgH="1981372" progId="Excel.Chart.8">
              <p:embed/>
            </p:oleObj>
          </a:graphicData>
        </a:graphic>
      </p:graphicFrame>
      <p:cxnSp>
        <p:nvCxnSpPr>
          <p:cNvPr id="635988" name="Ευθεία γραμμή σύνδεσης 40986"/>
          <p:cNvCxnSpPr>
            <a:cxnSpLocks noChangeShapeType="1"/>
          </p:cNvCxnSpPr>
          <p:nvPr>
            <p:custDataLst>
              <p:tags r:id="rId10"/>
            </p:custDataLst>
          </p:nvPr>
        </p:nvCxnSpPr>
        <p:spPr bwMode="auto">
          <a:xfrm flipV="1">
            <a:off x="7350125" y="3365500"/>
            <a:ext cx="93663" cy="36513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35989" name="Ευθεία γραμμή σύνδεσης 40987"/>
          <p:cNvCxnSpPr>
            <a:cxnSpLocks noChangeShapeType="1"/>
          </p:cNvCxnSpPr>
          <p:nvPr>
            <p:custDataLst>
              <p:tags r:id="rId11"/>
            </p:custDataLst>
          </p:nvPr>
        </p:nvCxnSpPr>
        <p:spPr bwMode="auto">
          <a:xfrm flipV="1">
            <a:off x="7350125" y="3409950"/>
            <a:ext cx="93663" cy="166688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" name="Rectangle 2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auto">
          <a:xfrm>
            <a:off x="8291513" y="2935288"/>
            <a:ext cx="3381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δισ. €</a:t>
            </a:r>
          </a:p>
        </p:txBody>
      </p:sp>
      <p:sp>
        <p:nvSpPr>
          <p:cNvPr id="48" name="Rectangle 2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gray">
          <a:xfrm>
            <a:off x="7607300" y="3152775"/>
            <a:ext cx="303213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20638" tIns="0" rIns="20638" bIns="0" anchor="b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2F121911-7A1E-4188-AAF6-3D02811CA685}" type="datetime'''''''7'''''''''''''',''''''''''8''''1'">
              <a:rPr lang="el-GR" altLang="en-US" sz="1150" b="1" smtClean="0">
                <a:latin typeface="Calibri" panose="020F0502020204030204" pitchFamily="34" charset="0"/>
                <a:sym typeface="Calibri" panose="020F0502020204030204" pitchFamily="34" charset="0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7,81</a:t>
            </a:fld>
            <a:endParaRPr lang="el-GR" altLang="en-US" sz="1150" b="1" dirty="0" smtClean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auto">
          <a:xfrm>
            <a:off x="7234238" y="5019675"/>
            <a:ext cx="10477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  <a:defRPr/>
            </a:pPr>
            <a:fld id="{17AA6328-2E2D-4029-A6EA-A2582335766E}" type="datetime'Τ''''''''ρ''ό''''''π''''''ος'''' ''δ''ι''ά''''''θ''εσης'''''">
              <a:rPr lang="el-GR" altLang="en-US" sz="1150" smtClean="0">
                <a:latin typeface="Calibri"/>
                <a:sym typeface="Calibri"/>
              </a:rPr>
              <a:pPr marL="0" indent="0" algn="ctr">
                <a:spcBef>
                  <a:spcPct val="0"/>
                </a:spcBef>
                <a:buFont typeface="Wingdings" pitchFamily="2" charset="2"/>
                <a:buNone/>
                <a:defRPr/>
              </a:pPr>
              <a:t>Τρόπος διάθεσης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35993" name="Ορθογώνιο 1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137400" y="5922963"/>
            <a:ext cx="204788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5994" name="Ορθογώνιο 4098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37400" y="5246688"/>
            <a:ext cx="204788" cy="153987"/>
          </a:xfrm>
          <a:prstGeom prst="rect">
            <a:avLst/>
          </a:prstGeom>
          <a:solidFill>
            <a:srgbClr val="364D6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5995" name="Ορθογώνιο 4098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137400" y="5472113"/>
            <a:ext cx="204788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5996" name="Ορθογώνιο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137400" y="5697538"/>
            <a:ext cx="204788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5997" name="Ορθογώνιο 1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137400" y="6148388"/>
            <a:ext cx="204788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50" name="Rectangle 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auto">
          <a:xfrm>
            <a:off x="7392988" y="5241925"/>
            <a:ext cx="9858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B2AC2A5D-AAB2-4C1A-8161-A8160BF0EA48}" type="datetime'''Μ''''ικρ''οπι''''στώσ''''ε''''''ι''''''''ς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Μικροπιστώσεις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73" name="Rectangle 2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92988" y="6143625"/>
            <a:ext cx="108743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CB580305-1646-44CB-ACFC-EF5284E32953}" type="datetime'Ί''''δι''α ''''''''κεφάλ''α''''''''''ι''α ''(I''K)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Ίδια κεφάλαια (IK)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69" name="Rectangle 2"/>
          <p:cNvSpPr>
            <a:spLocks noGrp="1" noChangeArrowheads="1"/>
          </p:cNvSpPr>
          <p:nvPr>
            <p:custDataLst>
              <p:tags r:id="rId22"/>
            </p:custDataLst>
          </p:nvPr>
        </p:nvSpPr>
        <p:spPr bwMode="auto">
          <a:xfrm>
            <a:off x="7392988" y="5918200"/>
            <a:ext cx="41910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62F06FEC-D41C-467E-9719-42873A88B249}" type="datetime'''''''''''''Δά''''ν''''''''''''''ε''ι''''''''α''''''''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Δάνεια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46" name="Rectangle 2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7392988" y="5467350"/>
            <a:ext cx="6032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E094FB6A-D6B3-4213-952C-598D6C2CC1F7}" type="datetime'''''''Ε''''γ''''''''''γ''υ''ή''''''σ''''''''''ε''''ις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Εγγυήσεις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43" name="Rectangle 2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7392988" y="5692775"/>
            <a:ext cx="725487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991D0695-A6F7-46F6-A174-52DE91CEC9A8}" type="datetime'''''''''Ε''''''''''''''πι''''''''δοτ''''ήσ''''''''''''ε''ις'''">
              <a:rPr lang="el-GR" altLang="en-US" sz="1150" smtClean="0">
                <a:latin typeface="Calibri" panose="020F0502020204030204" pitchFamily="34" charset="0"/>
                <a:sym typeface="Calibri" panose="020F0502020204030204" pitchFamily="34" charset="0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Επιδοτήσεις</a:t>
            </a:fld>
            <a:endParaRPr lang="el-GR" altLang="en-US" sz="1150" dirty="0" smtClean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36003" name="Ορθογώνιο 9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986338" y="5246688"/>
            <a:ext cx="204787" cy="153987"/>
          </a:xfrm>
          <a:prstGeom prst="rect">
            <a:avLst/>
          </a:prstGeom>
          <a:solidFill>
            <a:srgbClr val="4C6C9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6004" name="Ορθογώνιο 10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986338" y="6097588"/>
            <a:ext cx="204787" cy="153987"/>
          </a:xfrm>
          <a:prstGeom prst="rect">
            <a:avLst/>
          </a:prstGeom>
          <a:solidFill>
            <a:srgbClr val="C3CFE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6005" name="Ορθογώνιο 10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986338" y="5872163"/>
            <a:ext cx="204787" cy="153987"/>
          </a:xfrm>
          <a:prstGeom prst="rect">
            <a:avLst/>
          </a:prstGeom>
          <a:solidFill>
            <a:srgbClr val="9DB1C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636006" name="Ορθογώνιο 9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986338" y="5646738"/>
            <a:ext cx="204787" cy="153987"/>
          </a:xfrm>
          <a:prstGeom prst="rect">
            <a:avLst/>
          </a:prstGeom>
          <a:solidFill>
            <a:srgbClr val="6F8DB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82563" indent="-182563" eaLnBrk="0" hangingPunct="0">
              <a:buFontTx/>
              <a:buChar char="•"/>
            </a:pPr>
            <a:endParaRPr lang="el-GR" sz="600">
              <a:solidFill>
                <a:srgbClr val="000099"/>
              </a:solidFill>
            </a:endParaRPr>
          </a:p>
        </p:txBody>
      </p:sp>
      <p:sp>
        <p:nvSpPr>
          <p:cNvPr id="199" name="Rectangle 2"/>
          <p:cNvSpPr>
            <a:spLocks noGrp="1" noChangeArrowheads="1"/>
          </p:cNvSpPr>
          <p:nvPr>
            <p:custDataLst>
              <p:tags r:id="rId29"/>
            </p:custDataLst>
          </p:nvPr>
        </p:nvSpPr>
        <p:spPr bwMode="auto">
          <a:xfrm>
            <a:off x="5241925" y="6092825"/>
            <a:ext cx="1212850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854BFFDB-F340-448F-AAB3-F789897E581B}" type="datetime'Δ''''ημ''''ό''''σι''''α'''''''' ''''''σ''''''''υ''''μμετο''χή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Δημόσια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8" name="Rectangle 2"/>
          <p:cNvSpPr>
            <a:spLocks noGrp="1" noChangeArrowheads="1"/>
          </p:cNvSpPr>
          <p:nvPr>
            <p:custDataLst>
              <p:tags r:id="rId30"/>
            </p:custDataLst>
          </p:nvPr>
        </p:nvSpPr>
        <p:spPr bwMode="auto">
          <a:xfrm>
            <a:off x="5241925" y="5867400"/>
            <a:ext cx="1189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E10B6B5D-3F8E-4084-9128-01EC9A72E69C}" type="datetime'''''Ι''''δι''ωτ''''''''''''ι''κ''ή ''συ''''μ''''μετοχ''ή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Ιδιωτική συμμετοχή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6" name="Rectangle 2"/>
          <p:cNvSpPr>
            <a:spLocks noGrp="1" noChangeArrowheads="1"/>
          </p:cNvSpPr>
          <p:nvPr>
            <p:custDataLst>
              <p:tags r:id="rId31"/>
            </p:custDataLst>
          </p:nvPr>
        </p:nvSpPr>
        <p:spPr bwMode="auto">
          <a:xfrm>
            <a:off x="5241925" y="5241925"/>
            <a:ext cx="1431925" cy="34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>
                <a:latin typeface="Calibri"/>
                <a:sym typeface="Calibri"/>
              </a:rPr>
              <a:t>Λοιποί ευρωπαϊκοί </a:t>
            </a:r>
            <a:endParaRPr lang="el-GR" altLang="en-US" sz="1150" dirty="0" smtClean="0">
              <a:latin typeface="Calibri"/>
              <a:sym typeface="Calibri"/>
            </a:endParaRPr>
          </a:p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altLang="en-US" sz="1150" dirty="0" smtClean="0">
                <a:latin typeface="Calibri"/>
                <a:sym typeface="Calibri"/>
              </a:rPr>
              <a:t>και </a:t>
            </a:r>
            <a:r>
              <a:rPr lang="el-GR" altLang="en-US" sz="1150" dirty="0">
                <a:latin typeface="Calibri"/>
                <a:sym typeface="Calibri"/>
              </a:rPr>
              <a:t>διεθνείς μηχανισμοί</a:t>
            </a:r>
            <a:endParaRPr lang="el-GR" altLang="en-US" sz="1150" dirty="0" smtClean="0">
              <a:latin typeface="Calibri"/>
              <a:sym typeface="Calibri"/>
            </a:endParaRPr>
          </a:p>
        </p:txBody>
      </p:sp>
      <p:sp>
        <p:nvSpPr>
          <p:cNvPr id="197" name="Rectangle 2"/>
          <p:cNvSpPr>
            <a:spLocks noGrp="1" noChangeArrowheads="1"/>
          </p:cNvSpPr>
          <p:nvPr>
            <p:custDataLst>
              <p:tags r:id="rId32"/>
            </p:custDataLst>
          </p:nvPr>
        </p:nvSpPr>
        <p:spPr bwMode="auto">
          <a:xfrm>
            <a:off x="5241925" y="5641975"/>
            <a:ext cx="554038" cy="174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/>
          </a:extLst>
        </p:spPr>
        <p:txBody>
          <a:bodyPr wrap="none" lIns="0" tIns="0" rIns="0" bIns="0" anchor="ctr"/>
          <a:lstStyle>
            <a:lvl1pPr marL="169863" indent="-1698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363538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2pPr>
            <a:lvl3pPr marL="714375" indent="-177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120775" indent="-22701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 i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spcBef>
                <a:spcPct val="0"/>
              </a:spcBef>
              <a:buFont typeface="Wingdings" pitchFamily="2" charset="2"/>
              <a:buNone/>
              <a:defRPr/>
            </a:pPr>
            <a:fld id="{11C8A648-27ED-4BED-848D-929F9C4C3950}" type="datetime'''''''''''''Τ''''''''ρ''''''ά''''''π''''''ε''ζες'''''''''''''">
              <a:rPr lang="el-GR" altLang="en-US" sz="1150" smtClean="0">
                <a:latin typeface="Calibri"/>
                <a:sym typeface="Calibri"/>
              </a:rPr>
              <a:pPr marL="0" indent="0">
                <a:spcBef>
                  <a:spcPct val="0"/>
                </a:spcBef>
                <a:buFont typeface="Wingdings" pitchFamily="2" charset="2"/>
                <a:buNone/>
                <a:defRPr/>
              </a:pPr>
              <a:t>Τράπεζες</a:t>
            </a:fld>
            <a:endParaRPr lang="el-GR" altLang="en-US" sz="1150" dirty="0" smtClean="0">
              <a:latin typeface="Calibri"/>
              <a:sym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7903" name="Object 1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77903" name="think-cell Slide" r:id="rId5" imgW="360" imgH="360" progId="">
              <p:embed/>
            </p:oleObj>
          </a:graphicData>
        </a:graphic>
      </p:graphicFrame>
      <p:sp>
        <p:nvSpPr>
          <p:cNvPr id="3" name="Ορθογώνιο 2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369888" cy="18415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endParaRPr lang="el-GR" sz="2100" b="1" dirty="0">
              <a:solidFill>
                <a:srgbClr val="000099"/>
              </a:solidFill>
              <a:latin typeface="Garamond"/>
              <a:ea typeface="+mj-ea"/>
              <a:cs typeface="+mj-cs"/>
              <a:sym typeface="Garamond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433388" y="1808163"/>
            <a:ext cx="8243887" cy="4429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Προκλήσεις </a:t>
            </a: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αναπτυξιακής στρατηγικής και πιστωτική επέκταση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Παράμετροι χρηματοδοτικών εργαλείων και κύρια μεγέθη </a:t>
            </a:r>
          </a:p>
          <a:p>
            <a:pPr marL="169863" indent="-169863" eaLnBrk="0" hangingPunct="0">
              <a:spcBef>
                <a:spcPts val="1200"/>
              </a:spcBef>
              <a:spcAft>
                <a:spcPts val="12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Ανάλυση ανά κλάδο / τομέα χρηματοδοτικών εργαλείων </a:t>
            </a:r>
            <a:endParaRPr lang="el-GR" altLang="en-US" sz="1600" b="1" dirty="0">
              <a:latin typeface="Calibri" panose="020F0502020204030204" pitchFamily="34" charset="0"/>
              <a:cs typeface="Arial" pitchFamily="34" charset="0"/>
            </a:endParaRP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latin typeface="Calibri" panose="020F0502020204030204" pitchFamily="34" charset="0"/>
                <a:cs typeface="Arial" pitchFamily="34" charset="0"/>
              </a:rPr>
              <a:t>Επιχειρηματικότητα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Αγροτικός τομέας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Εξωστρέφεια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Υποδομές, ενέργεια, περιβάλλον και τοπική ανάπτυξη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Νέες τεχνολογίες, καινοτομία και δημιουργικότητα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Τουρισμός</a:t>
            </a:r>
          </a:p>
          <a:p>
            <a:pPr marL="627063" lvl="1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Ανθρώπινο κεφάλαιο </a:t>
            </a:r>
            <a:endParaRPr lang="el-GR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169863" indent="-169863" eaLnBrk="0" hangingPunct="0">
              <a:spcBef>
                <a:spcPts val="400"/>
              </a:spcBef>
              <a:spcAft>
                <a:spcPts val="400"/>
              </a:spcAft>
              <a:buSzPct val="70000"/>
              <a:buFont typeface="Wingdings" pitchFamily="2" charset="2"/>
              <a:buChar char="n"/>
              <a:defRPr/>
            </a:pPr>
            <a:r>
              <a:rPr lang="el-GR" altLang="en-US" sz="16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Συμπεράσματα</a:t>
            </a:r>
            <a:endParaRPr lang="en-US" altLang="en-US" sz="1600" b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779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6050" y="404813"/>
            <a:ext cx="8747125" cy="971550"/>
          </a:xfrm>
        </p:spPr>
        <p:txBody>
          <a:bodyPr/>
          <a:lstStyle/>
          <a:p>
            <a:pPr algn="just"/>
            <a:r>
              <a:rPr lang="el-GR" altLang="en-US" sz="2100" smtClean="0">
                <a:solidFill>
                  <a:schemeClr val="tx1"/>
                </a:solidFill>
                <a:latin typeface="Calibri" pitchFamily="34" charset="0"/>
              </a:rPr>
              <a:t>Περιεχόμενα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69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#d/%#m/%Y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4&lt;/m_strFormatTime&gt;&lt;/m_precDefaultWeek&gt;&lt;m_precDefaultDay&gt;&lt;m_bNumberIsYear val=&quot;0&quot;/&gt;&lt;m_strFormatTime&gt;%#d&lt;/m_strFormatTime&gt;&lt;/m_precDefaultDay&gt;&lt;m_mruColor&gt;&lt;m_vecMRU length=&quot;4&quot;&gt;&lt;elem m_fUsage=&quot;1.97559000000000020000E+000&quot;&gt;&lt;m_msothmcolidx val=&quot;0&quot;/&gt;&lt;m_rgb r=&quot;9c&quot; g=&quot;54&quot; b=&quot;ed&quot;/&gt;&lt;m_ppcolschidx tagver0=&quot;23004&quot; tagname0=&quot;m_ppcolschidxUNRECOGNIZED&quot; val=&quot;0&quot;/&gt;&lt;m_nBrightness val=&quot;0&quot;/&gt;&lt;/elem&gt;&lt;elem m_fUsage=&quot;1.00000000000000000000E+000&quot;&gt;&lt;m_msothmcolidx val=&quot;0&quot;/&gt;&lt;m_rgb r=&quot;ea&quot; g=&quot;e8&quot; b=&quot;ec&quot;/&gt;&lt;m_ppcolschidx tagver0=&quot;23004&quot; tagname0=&quot;m_ppcolschidxUNRECOGNIZED&quot; val=&quot;0&quot;/&gt;&lt;m_nBrightness val=&quot;0&quot;/&gt;&lt;/elem&gt;&lt;elem m_fUsage=&quot;9.00000000000000020000E-001&quot;&gt;&lt;m_msothmcolidx val=&quot;0&quot;/&gt;&lt;m_rgb r=&quot;0&quot; g=&quot;46&quot; b=&quot;ad&quot;/&gt;&lt;m_ppcolschidx tagver0=&quot;23004&quot; tagname0=&quot;m_ppcolschidxUNRECOGNIZED&quot; val=&quot;0&quot;/&gt;&lt;m_nBrightness val=&quot;0&quot;/&gt;&lt;/elem&gt;&lt;elem m_fUsage=&quot;8.10000000000000050000E-001&quot;&gt;&lt;m_msothmcolidx val=&quot;0&quot;/&gt;&lt;m_rgb r=&quot;0&quot; g=&quot;31&quot; b=&quot;79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OKtTQ0cQWerqcJKnuBqM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Sgslei0QVatS9Y8V2J3j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i8DI_NKT2CX9fKmysvYy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5Q1KGSYQaKAHu.iMilf9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MMu0N9PRMe1aBEeIWXnZ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DwBLAgIT4yCkiWkU5Ev7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mhhi6tDQbOIPRExPDeF.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UU7wuCyRZWzxhCz8Fjhh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fNKJoyjSiWA0FPPG54vXw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0lpp6OhQpyb0a6WB4zt2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_AGJSbJRIiKxV2Hss42.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ufreoFWSt.bN99yZmew2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zSarV0RhqGTzKYgaZn2w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Xj1AnVcTWqvp68.fmHxD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cNxJmaxSHSpeb7ANl_kGQ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fXpYPlXTQmWZbXjpKuTl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4sE51EST.WWYBA6ekRbw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h43z0vzQx6HUH0IMkLCZ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8GCeMCMTge0AnLIn2u.b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zez1j9QQnq9N0nO2OEI8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UOVclyNTOuFbihGNkqXGw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4GxTF.TQ2WFWmbps4eH1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UfahhS0RUWOg0rJynaAYw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a0VDGseQ_aQdHZA7Ietl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fWveL7eRnORKk5tW0p8lg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_BLAC_MTuGGQJpjSLw_W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HoqfP5SyyAJom7Gqcy6w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Fqg5Y3cQR2qGG3vBdQaCQ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mmzGdviS6uXy5QMwdXk7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VkaMJXRjCurcHwUWhnF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K046Ev9QwOQSLuD89AY3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ui9gV8OQ1iSlP.0PtuP7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2UIJkOPRuSRvijql109jw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COfhPdqTamdLVmeJWQ9i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yWYZujRSxepmGGpw8U7t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bJgwsu1Qkm_fHsR1oatJw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gwiYFQICNP0hsu7V18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fMWfr2gTqe4i9tXTGTYf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7rWACT8RtaFukn54K17sg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OyzNu.jQKO8kEevmj7DU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G3OenCDQO.4_49lB6VEx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ar_K9ieRQq4CEZf8oFdjQ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qtRVi3TySFv4UfXQMXuQ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wYGHNT7SEC_WRZI62LLIw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b4YK6cdRISSnFlaSpSUo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h889diITviNON_8PtnA6Q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NmSVAu6RpCkxL4OOUFz8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jIXBg.2RZa28FPJg.PbNQ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XsYS_tgSj6mlvA1mCRClg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jfQ0sg7TxqHo2Uf831KCw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yVRMe5QS6G3OmRmNVL0mw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vMiYS0NSf.5qcIinyvlg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Dh2ZkMtRCqhZsQtByX76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s3RMF5RH241R1qrEbWW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Yr910GzT3u2Kw76hXozPQ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c9cu3_GTrKjjs0me3JfP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.YMwTdeTY6nwIsG5dyD6Q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QhZuSv3QLyXqCmzOO1BSw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lxYOZzMSQWO2MzlEhyc5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rVNwNssT2KdSVG7HcYdNQ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cFp29V7TM6iC23EUjGNBQ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CAqROTvTIuivGcmyiNSv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ERywHW5RF2FLLg6w_NUSQ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nwP7Z5uR7aWxmn7fBzt6w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1_R6AVURPSRE5NSYyoLvw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gqDTrWUQ5iBJUofVp.T4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K4mPx30Rki6qaBGet9oi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4U_lZGXQlqQQOxYSlq3Ng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HT2IC9StujizAWiDTZ2g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NQGdy80SiKMc3l17hYun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_AGJSbJRIiKxV2Hss42.g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zSarV0RhqGTzKYgaZn2w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jVnEkGLRluoQl.68VuEOw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fXpYPlXTQmWZbXjpKuTl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h43z0vzQx6HUH0IMkLCZ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8GCeMCMTge0AnLIn2u.b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496j3o3Lkm5XU8vblJK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UOVclyNTOuFbihGNkqXGw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fWveL7eRnORKk5tW0p8lg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HoqfP5SyyAJom7Gqcy6w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XBiiWvcTF64CkcqTDKa.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QE7ypwdRlmwnQ0i0dXO5A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_AGJSbJRIiKxV2Hss42.g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zSarV0RhqGTzKYgaZn2w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E7ZQMU6QPiEq.997yjBlg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fXpYPlXTQmWZbXjpKuTl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h43z0vzQx6HUH0IMkLCZ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8GCeMCMTge0AnLIn2u.b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UOVclyNTOuFbihGNkqXGw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fWveL7eRnORKk5tW0p8lg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2HoqfP5SyyAJom7Gqcy6w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TOjxoncR1GVk7RangqNL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Lf.vju0Q2Gr_hhg9XcPU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sBZQ_LRNWy7htx8XE1p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gth9IqBSfqsCijp7GyPJ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6eDD8.kRlSWPQ5PfhaI.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ySbue4NTXCpkr8Mg8p1D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3yn5849RO.x5dRTdwRi0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1jVvtZdRHuxF36ux891E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MfBq91ETOe5bf_heyAwU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b9n2FsxSXy5ahtVC4Ggp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F31ZYKR2a_T3KaAFNuZ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O63sa1bSwGYXCrcDcMM.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_zWZtoQjmE_rr3eK6kr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9dRlYnKRU2YRA45R7e1X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50OMgIfRqGROGOky1mOg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.w2vz6lS86DEo7T.3m8y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aalni1JRr.lWKtMGOpVf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Syc.FceSIeP9XpDSjPZJ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6.OOcTFQwix.fF7W_LQb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LszwsxESyKJH7keU7tfZ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2q3XJ6RVGo9pN.vclSg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0sl_RL1QgS3FjnWPWqws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bsJT7BRR2.Gl6n3UHITc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sNV_XmT1GNGTErAnmJe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FjPntjQUagnxJ1jD0qb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lRiIQQ7Qx.87fNiwRMo7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3CIN_gHTUa7krl2o3KZl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vqkEEn1R96xzhqZWC7u9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ID_4S.RQzGzm229vUfkq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496j3o3Lkm5XU8vblJKl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GlvhbcmS3qshRs1NF69g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TOjxoncR1GVk7RangqNL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Lf.vju0Q2Gr_hhg9XcPU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gth9IqBSfqsCijp7GyPJ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sBZQ_LRNWy7htx8XE1p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DbJy0hoRE.6aGChC9h30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1ZXztAT3KvyF8ldbolR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C3xjABURbS8HsDr4xudf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1jVvtZdRHuxF36ux891E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b9n2FsxSXy5ahtVC4Ggp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sxQiVHsQ_mxB484Uf.To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F31ZYKR2a_T3KaAFNuZ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_zWZtoQjmE_rr3eK6kr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9dRlYnKRU2YRA45R7e1X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O63sa1bSwGYXCrcDcMM.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50OMgIfRqGROGOky1mOg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.w2vz6lS86DEo7T.3m8y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Syc.FceSIeP9XpDSjPZJg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aalni1JRr.lWKtMGOpVf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LszwsxESyKJH7keU7tfZ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2q3XJ6RVGo9pN.vclSg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0sl_RL1QgS3FjnWPWqws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bsJT7BRR2.Gl6n3UHITc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FjPntjQUagnxJ1jD0qb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gsNV_XmT1GNGTErAnmJe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lRiIQQ7Qx.87fNiwRMo7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vqkEEn1R96xzhqZWC7u9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ID_4S.RQzGzm229vUfkq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3CIN_gHTUa7krl2o3KZl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K0DEaEnQWuFsd2T4ZXw7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EB9J2knU2IYK5D0BEGiw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hhi3BjfQtulabGCxOIgG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DNK0akTROGxkcioldlI6A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dTckDulT_.JiyloASJIr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qQMFl8FTCOl9omOCRtic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GytpZYRQDaeSUACWuLBU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bblsYgRwK5UKlyOXKJyQ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FUiihKkTqSrhyzOqKuwB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N2TSZtTRAmQc7trXCAvf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uhfAcW2TImIQPQvchvaTA"/>
</p:tagLst>
</file>

<file path=ppt/theme/theme1.xml><?xml version="1.0" encoding="utf-8"?>
<a:theme xmlns:a="http://schemas.openxmlformats.org/drawingml/2006/main" name="1_Blank">
  <a:themeElements>
    <a:clrScheme name="Διαβάθμιση του γκρι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Greek new economy S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82563" marR="0" indent="-182563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82563" marR="0" indent="-182563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reek new economy 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k new economy SI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Greek new economy S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82563" marR="0" indent="-182563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82563" marR="0" indent="-182563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reek new economy 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k new economy SI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k new economy S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53478</TotalTime>
  <Words>1580</Words>
  <Application>Microsoft Office PowerPoint</Application>
  <PresentationFormat>Προβολή στην οθόνη (4:3)</PresentationFormat>
  <Paragraphs>328</Paragraphs>
  <Slides>32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Πρότυπο σχεδίασης</vt:lpstr>
      </vt:variant>
      <vt:variant>
        <vt:i4>9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32</vt:i4>
      </vt:variant>
    </vt:vector>
  </HeadingPairs>
  <TitlesOfParts>
    <vt:vector size="48" baseType="lpstr">
      <vt:lpstr>Arial</vt:lpstr>
      <vt:lpstr>Calibri</vt:lpstr>
      <vt:lpstr>Wingdings</vt:lpstr>
      <vt:lpstr>Times New Roman</vt:lpstr>
      <vt:lpstr>Garamond</vt:lpstr>
      <vt:lpstr>1_Blank</vt:lpstr>
      <vt:lpstr>2_</vt:lpstr>
      <vt:lpstr>3_</vt:lpstr>
      <vt:lpstr>1_Blank</vt:lpstr>
      <vt:lpstr>1_Blank</vt:lpstr>
      <vt:lpstr>1_Blank</vt:lpstr>
      <vt:lpstr>1_Blank</vt:lpstr>
      <vt:lpstr>1_Blank</vt:lpstr>
      <vt:lpstr>3_</vt:lpstr>
      <vt:lpstr>think-cell Slide</vt:lpstr>
      <vt:lpstr>Γράφημα του Microsoft Excel</vt:lpstr>
      <vt:lpstr>Διαφάνεια 1</vt:lpstr>
      <vt:lpstr>Περιεχόμενα </vt:lpstr>
      <vt:lpstr>Περιεχόμενα </vt:lpstr>
      <vt:lpstr>Προκλήσεις ολιστικής αναπτυξιακής στρατηγικής</vt:lpstr>
      <vt:lpstr>Ενίσχυση υγιούς πιστωτικής επέκτασης</vt:lpstr>
      <vt:lpstr>Περιεχόμενα </vt:lpstr>
      <vt:lpstr>Βασικές παράμετροι χρηματοδοτικών εργαλείων </vt:lpstr>
      <vt:lpstr>Σύνολο πόρων χρηματοδοτικών εργαλείων</vt:lpstr>
      <vt:lpstr>Περιεχόμενα </vt:lpstr>
      <vt:lpstr>Επιχειρηματικότητα: βασικά μεγέθη</vt:lpstr>
      <vt:lpstr>Επιχειρηματικότητα: παράμετροι προγραμμάτων που χορηγούν δάνεια, εγγυήσεις και μικροπιστώσεις </vt:lpstr>
      <vt:lpstr>Επιχειρηματικότητα: παράμετροι προγραμμάτων που χορηγούν ίδια κεφάλαια και επιδοτήσεις</vt:lpstr>
      <vt:lpstr>Περιεχόμενα </vt:lpstr>
      <vt:lpstr>Αγροτικός τομέας: βασικά μεγέθη</vt:lpstr>
      <vt:lpstr>Αγροτικός τομέας: παράμετροι προγραμμάτων</vt:lpstr>
      <vt:lpstr>Περιεχόμενα </vt:lpstr>
      <vt:lpstr>Εξωστρέφεια: βασικά μεγέθη</vt:lpstr>
      <vt:lpstr>Εξωστρέφεια: παράμετροι προγραμμάτων</vt:lpstr>
      <vt:lpstr>Περιεχόμενα </vt:lpstr>
      <vt:lpstr>Υποδομές, ενέργεια, περιβάλλον και τοπική ανάπτυξη: βασικά μεγέθη</vt:lpstr>
      <vt:lpstr>Υποδομές, ενέργεια, περιβάλλον και τοπική ανάπτυξη: παράμετροι προγραμμάτων</vt:lpstr>
      <vt:lpstr>Περιεχόμενα </vt:lpstr>
      <vt:lpstr>Νέες τεχνολογίες, καινοτομία και δημιουργικότητα: βασικά μεγέθη</vt:lpstr>
      <vt:lpstr>Νέες τεχνολογίες, καινοτομία και δημιουργικότητα: παράμετροι προγραμμάτων</vt:lpstr>
      <vt:lpstr>Περιεχόμενα </vt:lpstr>
      <vt:lpstr>Τουρισμός: βασικά μεγέθη</vt:lpstr>
      <vt:lpstr>Τουρισμός: παράμετροι προγραμμάτων</vt:lpstr>
      <vt:lpstr>Περιεχόμενα </vt:lpstr>
      <vt:lpstr>Ανθρώπινο κεφάλαιο: βασικά μεγέθη</vt:lpstr>
      <vt:lpstr>Ανθρώπινο κεφάλαιο: παράμετροι προγραμμάτων</vt:lpstr>
      <vt:lpstr>Περιεχόμενα </vt:lpstr>
      <vt:lpstr>Συμπεράσματα πολιτικής εφαρμογής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</dc:title>
  <dc:creator>p</dc:creator>
  <cp:lastModifiedBy>a.belegris</cp:lastModifiedBy>
  <cp:revision>5084</cp:revision>
  <dcterms:created xsi:type="dcterms:W3CDTF">2009-09-02T13:20:16Z</dcterms:created>
  <dcterms:modified xsi:type="dcterms:W3CDTF">2018-10-16T10:51:00Z</dcterms:modified>
</cp:coreProperties>
</file>